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4" r:id="rId7"/>
    <p:sldId id="261" r:id="rId8"/>
    <p:sldId id="273" r:id="rId9"/>
    <p:sldId id="262" r:id="rId10"/>
    <p:sldId id="263" r:id="rId11"/>
    <p:sldId id="264" r:id="rId12"/>
    <p:sldId id="265" r:id="rId13"/>
    <p:sldId id="275" r:id="rId14"/>
    <p:sldId id="266" r:id="rId15"/>
    <p:sldId id="276" r:id="rId16"/>
    <p:sldId id="267" r:id="rId17"/>
    <p:sldId id="268" r:id="rId18"/>
    <p:sldId id="269" r:id="rId19"/>
    <p:sldId id="270" r:id="rId20"/>
    <p:sldId id="271" r:id="rId21"/>
    <p:sldId id="272"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1" d="100"/>
          <a:sy n="41" d="100"/>
        </p:scale>
        <p:origin x="-127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87EA547-398E-4050-948B-7EC792E872D1}" type="datetimeFigureOut">
              <a:rPr lang="fr-FR" smtClean="0"/>
              <a:pPr/>
              <a:t>05/12/2016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4A4317D-79BB-4379-9848-97128CD7036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7EA547-398E-4050-948B-7EC792E872D1}" type="datetimeFigureOut">
              <a:rPr lang="fr-FR" smtClean="0"/>
              <a:pPr/>
              <a:t>05/12/2016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A4317D-79BB-4379-9848-97128CD7036D}"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si\Pictures\gene-mutation schema.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Titre 4"/>
          <p:cNvSpPr>
            <a:spLocks noGrp="1"/>
          </p:cNvSpPr>
          <p:nvPr>
            <p:ph type="title"/>
          </p:nvPr>
        </p:nvSpPr>
        <p:spPr>
          <a:xfrm>
            <a:off x="3500430" y="928670"/>
            <a:ext cx="6072198" cy="1143000"/>
          </a:xfrm>
        </p:spPr>
        <p:txBody>
          <a:bodyPr>
            <a:noAutofit/>
          </a:bodyPr>
          <a:lstStyle/>
          <a:p>
            <a:r>
              <a:rPr lang="fr-FR" sz="6000" dirty="0" smtClean="0">
                <a:solidFill>
                  <a:srgbClr val="FF0000"/>
                </a:solidFill>
              </a:rPr>
              <a:t>Les systèmes de réparation de l’ADN</a:t>
            </a:r>
            <a:endParaRPr lang="fr-FR" sz="60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r>
              <a:rPr lang="fr-FR" b="1" dirty="0">
                <a:solidFill>
                  <a:srgbClr val="92D050"/>
                </a:solidFill>
              </a:rPr>
              <a:t>b) </a:t>
            </a:r>
            <a:r>
              <a:rPr lang="fr-FR" b="1" u="sng" dirty="0">
                <a:solidFill>
                  <a:srgbClr val="92D050"/>
                </a:solidFill>
              </a:rPr>
              <a:t>Les lésions dues à des mutagènes chimiques </a:t>
            </a:r>
            <a:r>
              <a:rPr lang="fr-FR" b="1" u="sng" dirty="0"/>
              <a:t>:</a:t>
            </a:r>
            <a:endParaRPr lang="fr-FR" b="1" dirty="0"/>
          </a:p>
          <a:p>
            <a:r>
              <a:rPr lang="fr-FR" b="1" dirty="0"/>
              <a:t>Formation de lésions oxydatives</a:t>
            </a:r>
            <a:r>
              <a:rPr lang="fr-FR" dirty="0"/>
              <a:t> par des ERO (espèces réactives oxygénées) qui peuvent être exogène ou endogène. Elles correspondent à des oxydations de bases provoquées par des agents super-oxyde (°O2-, H2O2 et °OH).</a:t>
            </a:r>
          </a:p>
          <a:p>
            <a:r>
              <a:rPr lang="fr-FR" b="1" dirty="0"/>
              <a:t>Addition de molécules exogènes</a:t>
            </a:r>
            <a:r>
              <a:rPr lang="fr-FR" dirty="0"/>
              <a:t> qui créent également des distorsions de l’ADN. On compte les aflatoxines, les </a:t>
            </a:r>
            <a:r>
              <a:rPr lang="fr-FR" dirty="0" err="1"/>
              <a:t>benzantracènes</a:t>
            </a:r>
            <a:r>
              <a:rPr lang="fr-FR" dirty="0"/>
              <a:t>, les agents </a:t>
            </a:r>
            <a:r>
              <a:rPr lang="fr-FR" dirty="0" err="1"/>
              <a:t>alkylants</a:t>
            </a:r>
            <a:r>
              <a:rPr lang="fr-FR" dirty="0"/>
              <a:t>, les agents </a:t>
            </a:r>
            <a:r>
              <a:rPr lang="fr-FR" dirty="0" err="1" smtClean="0"/>
              <a:t>intercalants</a:t>
            </a:r>
            <a:r>
              <a:rPr lang="fr-FR" dirty="0" smtClean="0"/>
              <a:t>…</a:t>
            </a:r>
            <a:endParaRPr lang="fr-FR" dirty="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II) </a:t>
            </a:r>
            <a:r>
              <a:rPr lang="fr-FR" b="1" u="sng" dirty="0" smtClean="0">
                <a:solidFill>
                  <a:srgbClr val="FF0000"/>
                </a:solidFill>
              </a:rPr>
              <a:t>Mécanismes de réparation procaryote (E-Coli)</a:t>
            </a:r>
            <a:r>
              <a:rPr lang="fr-FR" b="1" dirty="0" smtClean="0">
                <a:solidFill>
                  <a:srgbClr val="FF0000"/>
                </a:solidFill>
              </a:rPr>
              <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Autofit/>
          </a:bodyPr>
          <a:lstStyle/>
          <a:p>
            <a:r>
              <a:rPr lang="fr-FR" sz="2400" b="1" dirty="0" smtClean="0">
                <a:solidFill>
                  <a:srgbClr val="92D050"/>
                </a:solidFill>
              </a:rPr>
              <a:t>1</a:t>
            </a:r>
            <a:r>
              <a:rPr lang="fr-FR" sz="2400" b="1" dirty="0">
                <a:solidFill>
                  <a:srgbClr val="92D050"/>
                </a:solidFill>
              </a:rPr>
              <a:t>) </a:t>
            </a:r>
            <a:r>
              <a:rPr lang="fr-FR" sz="2400" b="1" u="sng" dirty="0">
                <a:solidFill>
                  <a:srgbClr val="92D050"/>
                </a:solidFill>
              </a:rPr>
              <a:t>Mécanismes prenant place en dehors de la période de réplication</a:t>
            </a:r>
            <a:endParaRPr lang="fr-FR" sz="2400" b="1" dirty="0">
              <a:solidFill>
                <a:srgbClr val="92D050"/>
              </a:solidFill>
            </a:endParaRPr>
          </a:p>
          <a:p>
            <a:r>
              <a:rPr lang="fr-FR" sz="2400" b="1" dirty="0">
                <a:solidFill>
                  <a:schemeClr val="bg2">
                    <a:lumMod val="60000"/>
                    <a:lumOff val="40000"/>
                  </a:schemeClr>
                </a:solidFill>
              </a:rPr>
              <a:t>a) </a:t>
            </a:r>
            <a:r>
              <a:rPr lang="fr-FR" sz="2400" b="1" u="sng" dirty="0">
                <a:solidFill>
                  <a:schemeClr val="bg2">
                    <a:lumMod val="60000"/>
                    <a:lumOff val="40000"/>
                  </a:schemeClr>
                </a:solidFill>
              </a:rPr>
              <a:t>Réparation par réversions des lésions </a:t>
            </a:r>
            <a:r>
              <a:rPr lang="fr-FR" sz="2400" b="1" u="sng" dirty="0"/>
              <a:t>:</a:t>
            </a:r>
            <a:endParaRPr lang="fr-FR" sz="2400" b="1" dirty="0"/>
          </a:p>
          <a:p>
            <a:r>
              <a:rPr lang="fr-FR" sz="2400" dirty="0" smtClean="0"/>
              <a:t>le </a:t>
            </a:r>
            <a:r>
              <a:rPr lang="fr-FR" sz="2400" dirty="0"/>
              <a:t>type de réparation utilise très peu de protéines et restore immédiatement les liaisons.</a:t>
            </a:r>
          </a:p>
          <a:p>
            <a:r>
              <a:rPr lang="fr-FR" sz="2400" b="1" dirty="0"/>
              <a:t>Photo-réactivation :</a:t>
            </a:r>
            <a:r>
              <a:rPr lang="fr-FR" sz="2400" dirty="0"/>
              <a:t> les </a:t>
            </a:r>
            <a:r>
              <a:rPr lang="fr-FR" sz="2400" dirty="0" err="1"/>
              <a:t>photolyases</a:t>
            </a:r>
            <a:r>
              <a:rPr lang="fr-FR" sz="2400" dirty="0"/>
              <a:t> sont des enzymes activées par l’énergie lumineuse et qui participent à la réparation de l’ADN par coupure des liaisons covalentes au niveau des dimères de thymine.</a:t>
            </a:r>
          </a:p>
          <a:p>
            <a:r>
              <a:rPr lang="fr-FR" sz="2400" b="1" dirty="0"/>
              <a:t>Réversion de coupure simple brin : </a:t>
            </a:r>
            <a:r>
              <a:rPr lang="fr-FR" sz="2400" dirty="0"/>
              <a:t>par une ADN ligase lorsqu’il n’y a pas de pertes de bases.</a:t>
            </a:r>
          </a:p>
          <a:p>
            <a:r>
              <a:rPr lang="fr-FR" sz="2400" b="1" dirty="0"/>
              <a:t>Réversion de </a:t>
            </a:r>
            <a:r>
              <a:rPr lang="fr-FR" sz="2400" b="1" dirty="0" err="1"/>
              <a:t>dépurination</a:t>
            </a:r>
            <a:r>
              <a:rPr lang="fr-FR" sz="2400" b="1" dirty="0"/>
              <a:t> par une purine </a:t>
            </a:r>
            <a:r>
              <a:rPr lang="fr-FR" sz="2400" b="1" dirty="0" err="1"/>
              <a:t>insertase</a:t>
            </a:r>
            <a:r>
              <a:rPr lang="fr-FR" sz="2400" b="1" dirty="0"/>
              <a:t> :</a:t>
            </a:r>
            <a:r>
              <a:rPr lang="fr-FR" sz="2400" dirty="0"/>
              <a:t> restore la liaison osidique, enzyme spécifique d’une base.</a:t>
            </a:r>
          </a:p>
          <a:p>
            <a:r>
              <a:rPr lang="fr-FR" sz="2400" dirty="0" smtClean="0"/>
              <a:t/>
            </a:r>
            <a:br>
              <a:rPr lang="fr-FR" sz="2400" dirty="0" smtClean="0"/>
            </a:br>
            <a:endParaRPr lang="fr-F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chemeClr val="bg2">
                    <a:lumMod val="60000"/>
                    <a:lumOff val="40000"/>
                  </a:schemeClr>
                </a:solidFill>
              </a:rPr>
              <a:t>b) </a:t>
            </a:r>
            <a:r>
              <a:rPr lang="fr-FR" b="1" u="sng" dirty="0" smtClean="0">
                <a:solidFill>
                  <a:schemeClr val="bg2">
                    <a:lumMod val="60000"/>
                    <a:lumOff val="40000"/>
                  </a:schemeClr>
                </a:solidFill>
              </a:rPr>
              <a:t>Réparation par excision de base (système BER) </a:t>
            </a:r>
            <a:endParaRPr lang="fr-FR" dirty="0">
              <a:solidFill>
                <a:schemeClr val="bg2">
                  <a:lumMod val="60000"/>
                  <a:lumOff val="40000"/>
                </a:schemeClr>
              </a:solidFill>
            </a:endParaRPr>
          </a:p>
        </p:txBody>
      </p:sp>
      <p:sp>
        <p:nvSpPr>
          <p:cNvPr id="3" name="Espace réservé du contenu 2"/>
          <p:cNvSpPr>
            <a:spLocks noGrp="1"/>
          </p:cNvSpPr>
          <p:nvPr>
            <p:ph idx="1"/>
          </p:nvPr>
        </p:nvSpPr>
        <p:spPr>
          <a:xfrm>
            <a:off x="0" y="1142984"/>
            <a:ext cx="9144000" cy="4525963"/>
          </a:xfrm>
        </p:spPr>
        <p:txBody>
          <a:bodyPr>
            <a:noAutofit/>
          </a:bodyPr>
          <a:lstStyle/>
          <a:p>
            <a:endParaRPr lang="fr-FR" sz="2400" b="1" dirty="0"/>
          </a:p>
          <a:p>
            <a:r>
              <a:rPr lang="fr-FR" sz="2400" dirty="0" smtClean="0"/>
              <a:t>Le </a:t>
            </a:r>
            <a:r>
              <a:rPr lang="fr-FR" sz="2400" dirty="0"/>
              <a:t>mécanisme est présent chez les procaryotes et les eucaryotes et essentiellement impliqué dans les réparations de mutations endogènes jusqu’à 4 nucléotides. Le système BER permet l’élimination des bases anormales et la réparation du site AP.</a:t>
            </a:r>
          </a:p>
          <a:p>
            <a:r>
              <a:rPr lang="fr-FR" sz="2400" dirty="0" smtClean="0"/>
              <a:t>L’</a:t>
            </a:r>
            <a:r>
              <a:rPr lang="fr-FR" sz="2400" b="1" dirty="0" smtClean="0"/>
              <a:t>ADN </a:t>
            </a:r>
            <a:r>
              <a:rPr lang="fr-FR" sz="2400" b="1" dirty="0" err="1"/>
              <a:t>glycosylase</a:t>
            </a:r>
            <a:r>
              <a:rPr lang="fr-FR" sz="2400" dirty="0"/>
              <a:t> coupe la liaison N-</a:t>
            </a:r>
            <a:r>
              <a:rPr lang="fr-FR" sz="2400" dirty="0" err="1"/>
              <a:t>glycosidique</a:t>
            </a:r>
            <a:r>
              <a:rPr lang="fr-FR" sz="2400" dirty="0"/>
              <a:t> entre la base anormale et le désoxyribose, entraînant l’apparition d’un site AP. Il y a uniquement extraction de la base sans coupure de liaison </a:t>
            </a:r>
            <a:r>
              <a:rPr lang="fr-FR" sz="2400" dirty="0" err="1"/>
              <a:t>phosphodiester</a:t>
            </a:r>
            <a:r>
              <a:rPr lang="fr-FR" sz="2400" dirty="0"/>
              <a:t>. Il existe de nombreuses </a:t>
            </a:r>
            <a:r>
              <a:rPr lang="fr-FR" sz="2400" dirty="0" err="1"/>
              <a:t>glycosilases</a:t>
            </a:r>
            <a:r>
              <a:rPr lang="fr-FR" sz="2400" dirty="0"/>
              <a:t> dans la cellule, chacune reconnaît une (plusieurs) base(s) modifiées différentes.</a:t>
            </a:r>
          </a:p>
          <a:p>
            <a:r>
              <a:rPr lang="fr-FR" sz="2400" dirty="0" smtClean="0"/>
              <a:t>une </a:t>
            </a:r>
            <a:r>
              <a:rPr lang="fr-FR" sz="2400" dirty="0" err="1"/>
              <a:t>endonucléase</a:t>
            </a:r>
            <a:r>
              <a:rPr lang="fr-FR" sz="2400" dirty="0"/>
              <a:t> 3’-5’ coupe la liaison </a:t>
            </a:r>
            <a:r>
              <a:rPr lang="fr-FR" sz="2400" dirty="0" err="1"/>
              <a:t>phosphodiester</a:t>
            </a:r>
            <a:r>
              <a:rPr lang="fr-FR" sz="2400" dirty="0"/>
              <a:t> adjacente au site AP, l’ADN-polymérase I enlève le site AP et synthétise le morceau d’ADN manquant, puis l’ADN-ligase met en place la liaison </a:t>
            </a:r>
            <a:r>
              <a:rPr lang="fr-FR" sz="2400" dirty="0" err="1"/>
              <a:t>Phosphodiester</a:t>
            </a:r>
            <a:r>
              <a:rPr lang="fr-FR" sz="2400" dirty="0"/>
              <a:t> manquante.</a:t>
            </a:r>
          </a:p>
          <a:p>
            <a:endParaRPr lang="fr-F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32773" name="Picture 5" descr="C:\Users\msi\Pictures\reparation-adn-excision-base-ber.png"/>
          <p:cNvPicPr>
            <a:picLocks noChangeAspect="1" noChangeArrowheads="1"/>
          </p:cNvPicPr>
          <p:nvPr/>
        </p:nvPicPr>
        <p:blipFill>
          <a:blip r:embed="rId2"/>
          <a:srcRect/>
          <a:stretch>
            <a:fillRect/>
          </a:stretch>
        </p:blipFill>
        <p:spPr bwMode="auto">
          <a:xfrm>
            <a:off x="1000100" y="318896"/>
            <a:ext cx="7072361" cy="625337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chemeClr val="bg2">
                    <a:lumMod val="60000"/>
                    <a:lumOff val="40000"/>
                  </a:schemeClr>
                </a:solidFill>
              </a:rPr>
              <a:t>c) </a:t>
            </a:r>
            <a:r>
              <a:rPr lang="fr-FR" b="1" u="sng" dirty="0" smtClean="0">
                <a:solidFill>
                  <a:schemeClr val="bg2">
                    <a:lumMod val="60000"/>
                    <a:lumOff val="40000"/>
                  </a:schemeClr>
                </a:solidFill>
              </a:rPr>
              <a:t>Réparation par excision de nucléotides (système NER) :</a:t>
            </a:r>
            <a:r>
              <a:rPr lang="fr-FR" b="1" dirty="0" smtClean="0">
                <a:solidFill>
                  <a:schemeClr val="bg2">
                    <a:lumMod val="60000"/>
                    <a:lumOff val="40000"/>
                  </a:schemeClr>
                </a:solidFill>
              </a:rPr>
              <a:t/>
            </a:r>
            <a:br>
              <a:rPr lang="fr-FR" b="1" dirty="0" smtClean="0">
                <a:solidFill>
                  <a:schemeClr val="bg2">
                    <a:lumMod val="60000"/>
                    <a:lumOff val="40000"/>
                  </a:schemeClr>
                </a:solidFill>
              </a:rPr>
            </a:br>
            <a:endParaRPr lang="fr-FR" dirty="0">
              <a:solidFill>
                <a:schemeClr val="bg2">
                  <a:lumMod val="60000"/>
                  <a:lumOff val="40000"/>
                </a:schemeClr>
              </a:solidFill>
            </a:endParaRPr>
          </a:p>
        </p:txBody>
      </p:sp>
      <p:sp>
        <p:nvSpPr>
          <p:cNvPr id="3" name="Espace réservé du contenu 2"/>
          <p:cNvSpPr>
            <a:spLocks noGrp="1"/>
          </p:cNvSpPr>
          <p:nvPr>
            <p:ph idx="1"/>
          </p:nvPr>
        </p:nvSpPr>
        <p:spPr/>
        <p:txBody>
          <a:bodyPr>
            <a:normAutofit/>
          </a:bodyPr>
          <a:lstStyle/>
          <a:p>
            <a:r>
              <a:rPr lang="fr-FR" dirty="0" smtClean="0"/>
              <a:t>Le </a:t>
            </a:r>
            <a:r>
              <a:rPr lang="fr-FR" dirty="0"/>
              <a:t>mécanisme est présent chez les procaryotes et les eucaryotes et permet la réparation de plusieurs nucléotides. Il prend également en compte une </a:t>
            </a:r>
            <a:r>
              <a:rPr lang="fr-FR" dirty="0" err="1"/>
              <a:t>endonucléase</a:t>
            </a:r>
            <a:r>
              <a:rPr lang="fr-FR" dirty="0"/>
              <a:t> 3’-5’, l’ADN-polymérase I et l’ADN-ligase.</a:t>
            </a:r>
          </a:p>
          <a:p>
            <a:r>
              <a:rPr lang="fr-FR" dirty="0" smtClean="0"/>
              <a:t>Le </a:t>
            </a:r>
            <a:r>
              <a:rPr lang="fr-FR" dirty="0"/>
              <a:t>système NER correspond au mécanisme de réparation par les UV (</a:t>
            </a:r>
            <a:r>
              <a:rPr lang="fr-FR" dirty="0" err="1"/>
              <a:t>UVr</a:t>
            </a:r>
            <a:r>
              <a:rPr lang="fr-FR" dirty="0"/>
              <a:t>). Le complexe </a:t>
            </a:r>
            <a:r>
              <a:rPr lang="fr-FR" dirty="0" err="1"/>
              <a:t>UVr</a:t>
            </a:r>
            <a:r>
              <a:rPr lang="fr-FR" dirty="0"/>
              <a:t> A, B, C, D reconnaît les distorsions de l’ADN.</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33794" name="Picture 2" descr="C:\Users\msi\Pictures\NER.jpg"/>
          <p:cNvPicPr>
            <a:picLocks noChangeAspect="1" noChangeArrowheads="1"/>
          </p:cNvPicPr>
          <p:nvPr/>
        </p:nvPicPr>
        <p:blipFill>
          <a:blip r:embed="rId2"/>
          <a:srcRect/>
          <a:stretch>
            <a:fillRect/>
          </a:stretch>
        </p:blipFill>
        <p:spPr bwMode="auto">
          <a:xfrm>
            <a:off x="927100" y="203200"/>
            <a:ext cx="7289800" cy="64516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2) </a:t>
            </a:r>
            <a:r>
              <a:rPr lang="fr-FR" b="1" u="sng" dirty="0" smtClean="0">
                <a:solidFill>
                  <a:srgbClr val="FF0000"/>
                </a:solidFill>
              </a:rPr>
              <a:t>Mécanismes de réparation liés à la période de réplication</a:t>
            </a:r>
            <a:r>
              <a:rPr lang="fr-FR" b="1" dirty="0" smtClean="0">
                <a:solidFill>
                  <a:srgbClr val="FF0000"/>
                </a:solidFill>
              </a:rPr>
              <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0" y="1142984"/>
            <a:ext cx="9144000" cy="4525963"/>
          </a:xfrm>
        </p:spPr>
        <p:txBody>
          <a:bodyPr>
            <a:noAutofit/>
          </a:bodyPr>
          <a:lstStyle/>
          <a:p>
            <a:pPr>
              <a:buNone/>
            </a:pPr>
            <a:r>
              <a:rPr lang="fr-FR" sz="2400" b="1" dirty="0" smtClean="0"/>
              <a:t>a</a:t>
            </a:r>
            <a:r>
              <a:rPr lang="fr-FR" sz="2400" b="1" dirty="0">
                <a:solidFill>
                  <a:schemeClr val="accent5">
                    <a:lumMod val="60000"/>
                    <a:lumOff val="40000"/>
                  </a:schemeClr>
                </a:solidFill>
              </a:rPr>
              <a:t>) </a:t>
            </a:r>
            <a:r>
              <a:rPr lang="fr-FR" sz="2400" b="1" u="sng" dirty="0">
                <a:solidFill>
                  <a:schemeClr val="accent5">
                    <a:lumMod val="60000"/>
                    <a:lumOff val="40000"/>
                  </a:schemeClr>
                </a:solidFill>
              </a:rPr>
              <a:t>Réparation de mésappariements par le système Mut HLS</a:t>
            </a:r>
            <a:endParaRPr lang="fr-FR" sz="2400" b="1" dirty="0">
              <a:solidFill>
                <a:schemeClr val="accent5">
                  <a:lumMod val="60000"/>
                  <a:lumOff val="40000"/>
                </a:schemeClr>
              </a:solidFill>
            </a:endParaRPr>
          </a:p>
          <a:p>
            <a:r>
              <a:rPr lang="fr-FR" sz="2400" dirty="0" smtClean="0"/>
              <a:t>le </a:t>
            </a:r>
            <a:r>
              <a:rPr lang="fr-FR" sz="2400" dirty="0"/>
              <a:t>mécanisme est également présent chez les procaryotes et les eucaryotes et est post-réplicatif. Il permet la réparation des erreurs d’appariement entre les chaînes d’ADN après la réplication ainsi que les petites délétions ou additions. Le mécanisme Mut HLS nécessite la reconnaissance du brin </a:t>
            </a:r>
            <a:r>
              <a:rPr lang="fr-FR" sz="2400" dirty="0" err="1"/>
              <a:t>néosynthétisé</a:t>
            </a:r>
            <a:r>
              <a:rPr lang="fr-FR" sz="2400" dirty="0"/>
              <a:t> de l’ADN grâce aux </a:t>
            </a:r>
            <a:r>
              <a:rPr lang="fr-FR" sz="2400" dirty="0" err="1"/>
              <a:t>méthylations</a:t>
            </a:r>
            <a:r>
              <a:rPr lang="fr-FR" sz="2400" dirty="0"/>
              <a:t> des adénines du brin anciennement synthétisé de l’ADN, ceci permettant la distinction entre les deux brins. Une </a:t>
            </a:r>
            <a:r>
              <a:rPr lang="fr-FR" sz="2400" dirty="0" err="1"/>
              <a:t>endonucléase</a:t>
            </a:r>
            <a:r>
              <a:rPr lang="fr-FR" sz="2400" dirty="0"/>
              <a:t> rompt ensuite le brin </a:t>
            </a:r>
            <a:r>
              <a:rPr lang="fr-FR" sz="2400" dirty="0" err="1"/>
              <a:t>néosynthétisé</a:t>
            </a:r>
            <a:r>
              <a:rPr lang="fr-FR" sz="2400" dirty="0"/>
              <a:t> et la partie portant la lésion est éliminée.</a:t>
            </a:r>
          </a:p>
          <a:p>
            <a:r>
              <a:rPr lang="fr-FR" sz="2400" dirty="0" smtClean="0"/>
              <a:t>mut </a:t>
            </a:r>
            <a:r>
              <a:rPr lang="fr-FR" sz="2400" dirty="0"/>
              <a:t>S reconnaît le mésappariement, Mut L se lie et active Mut H et Mut H est une </a:t>
            </a:r>
            <a:r>
              <a:rPr lang="fr-FR" sz="2400" dirty="0" err="1"/>
              <a:t>endonucléase</a:t>
            </a:r>
            <a:r>
              <a:rPr lang="fr-FR" sz="2400" dirty="0"/>
              <a:t> qui coupe en aval de l’erreur du </a:t>
            </a:r>
            <a:r>
              <a:rPr lang="fr-FR" sz="2400" dirty="0" smtClean="0"/>
              <a:t>mésappariem</a:t>
            </a:r>
            <a:r>
              <a:rPr lang="fr-FR" sz="2400" dirty="0"/>
              <a:t>ent. Il y a ensuite action d’une </a:t>
            </a:r>
            <a:r>
              <a:rPr lang="fr-FR" sz="2400" dirty="0" err="1"/>
              <a:t>exonucléase</a:t>
            </a:r>
            <a:r>
              <a:rPr lang="fr-FR" sz="2400" dirty="0"/>
              <a:t> et d’une </a:t>
            </a:r>
            <a:r>
              <a:rPr lang="fr-FR" sz="2400" dirty="0" err="1"/>
              <a:t>Hélicase</a:t>
            </a:r>
            <a:r>
              <a:rPr lang="fr-FR" sz="2400" dirty="0"/>
              <a:t>, puis de l’ADN-polymérase I et finalement de la ligase.</a:t>
            </a:r>
          </a:p>
          <a:p>
            <a:endParaRPr lang="fr-F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b) </a:t>
            </a:r>
            <a:r>
              <a:rPr lang="fr-FR" b="1" u="sng" dirty="0" smtClean="0">
                <a:solidFill>
                  <a:srgbClr val="FF0000"/>
                </a:solidFill>
              </a:rPr>
              <a:t>Réparation par recombinaison</a:t>
            </a:r>
            <a:r>
              <a:rPr lang="fr-FR" b="1" dirty="0" smtClean="0">
                <a:solidFill>
                  <a:srgbClr val="FF0000"/>
                </a:solidFill>
              </a:rPr>
              <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457200" y="1600200"/>
            <a:ext cx="8229600" cy="5257800"/>
          </a:xfrm>
        </p:spPr>
        <p:txBody>
          <a:bodyPr>
            <a:normAutofit lnSpcReduction="10000"/>
          </a:bodyPr>
          <a:lstStyle/>
          <a:p>
            <a:r>
              <a:rPr lang="fr-FR" dirty="0" smtClean="0"/>
              <a:t>la </a:t>
            </a:r>
            <a:r>
              <a:rPr lang="fr-FR" dirty="0"/>
              <a:t>réparation par recombinaison correspond à la </a:t>
            </a:r>
            <a:r>
              <a:rPr lang="fr-FR" b="1" dirty="0"/>
              <a:t>synthèse </a:t>
            </a:r>
            <a:r>
              <a:rPr lang="fr-FR" b="1" dirty="0" err="1"/>
              <a:t>translésionnelle</a:t>
            </a:r>
            <a:r>
              <a:rPr lang="fr-FR" dirty="0"/>
              <a:t> (</a:t>
            </a:r>
            <a:r>
              <a:rPr lang="fr-FR" b="1" dirty="0"/>
              <a:t>TLS</a:t>
            </a:r>
            <a:r>
              <a:rPr lang="fr-FR" dirty="0"/>
              <a:t>) qui consiste à poursuivre la réplication de l’ADN au niveau d’une lésion du brin matriciel de l’ADN ne permettant aucun appariement. Elle se réalise en même temps que la réplication.</a:t>
            </a:r>
          </a:p>
          <a:p>
            <a:r>
              <a:rPr lang="fr-FR" dirty="0" smtClean="0"/>
              <a:t>l’ADN-polymérase </a:t>
            </a:r>
            <a:r>
              <a:rPr lang="fr-FR" dirty="0"/>
              <a:t>II a un rôle important dans la reprise de la synthèse d’ADN après la lésion, l’ADN-polymérase III est alors transitoirement expulsée pour que la réplication puisse continuer.</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3) </a:t>
            </a:r>
            <a:r>
              <a:rPr lang="fr-FR" b="1" u="sng" dirty="0" smtClean="0">
                <a:solidFill>
                  <a:srgbClr val="FF0000"/>
                </a:solidFill>
              </a:rPr>
              <a:t>Le système SOS chez E-coli</a:t>
            </a:r>
            <a:r>
              <a:rPr lang="fr-FR" b="1" dirty="0" smtClean="0">
                <a:solidFill>
                  <a:srgbClr val="FF0000"/>
                </a:solidFill>
              </a:rPr>
              <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rmAutofit fontScale="77500" lnSpcReduction="20000"/>
          </a:bodyPr>
          <a:lstStyle/>
          <a:p>
            <a:r>
              <a:rPr lang="fr-FR" dirty="0" smtClean="0"/>
              <a:t>le </a:t>
            </a:r>
            <a:r>
              <a:rPr lang="fr-FR" dirty="0"/>
              <a:t>système SOS regroupe un ensemble de gènes (env. 30) qui est impliqué dans la réplication de l’ADN, dans la réparation de l’ADN et dans la division cellulaire et dont l’expression est contrôlée par une altération de l’ADN.</a:t>
            </a:r>
          </a:p>
          <a:p>
            <a:r>
              <a:rPr lang="fr-FR" dirty="0" smtClean="0"/>
              <a:t>le </a:t>
            </a:r>
            <a:r>
              <a:rPr lang="fr-FR" dirty="0"/>
              <a:t>système SOS fonctionne comme un système de type opérateur, on se trouve face à deux états, qui utilisent ou non les protéines </a:t>
            </a:r>
            <a:r>
              <a:rPr lang="fr-FR" b="1" dirty="0" err="1"/>
              <a:t>Rec</a:t>
            </a:r>
            <a:r>
              <a:rPr lang="fr-FR" b="1" dirty="0"/>
              <a:t> A</a:t>
            </a:r>
            <a:r>
              <a:rPr lang="fr-FR" dirty="0"/>
              <a:t> qui sont les protéines clé de la recombinaison procaryote :</a:t>
            </a:r>
          </a:p>
          <a:p>
            <a:r>
              <a:rPr lang="fr-FR" dirty="0">
                <a:solidFill>
                  <a:srgbClr val="00B0F0"/>
                </a:solidFill>
              </a:rPr>
              <a:t>Un </a:t>
            </a:r>
            <a:r>
              <a:rPr lang="fr-FR" b="1" dirty="0">
                <a:solidFill>
                  <a:srgbClr val="00B0F0"/>
                </a:solidFill>
              </a:rPr>
              <a:t>état non induit</a:t>
            </a:r>
            <a:r>
              <a:rPr lang="fr-FR" dirty="0"/>
              <a:t>, sans </a:t>
            </a:r>
            <a:r>
              <a:rPr lang="fr-FR" dirty="0" err="1"/>
              <a:t>Rec</a:t>
            </a:r>
            <a:r>
              <a:rPr lang="fr-FR" dirty="0"/>
              <a:t> A, durant lequel </a:t>
            </a:r>
            <a:r>
              <a:rPr lang="fr-FR" b="1" dirty="0" err="1"/>
              <a:t>Lex</a:t>
            </a:r>
            <a:r>
              <a:rPr lang="fr-FR" b="1" dirty="0"/>
              <a:t> A</a:t>
            </a:r>
            <a:r>
              <a:rPr lang="fr-FR" dirty="0"/>
              <a:t> se lie aux opérateurs en réprimant la synthèse des protéines impliquées dans la réponse SOS de la cellule, les gènes ne sont donc pas exprimés.</a:t>
            </a:r>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dirty="0">
                <a:solidFill>
                  <a:srgbClr val="00B0F0"/>
                </a:solidFill>
              </a:rPr>
              <a:t>Un </a:t>
            </a:r>
            <a:r>
              <a:rPr lang="fr-FR" b="1" dirty="0">
                <a:solidFill>
                  <a:srgbClr val="00B0F0"/>
                </a:solidFill>
              </a:rPr>
              <a:t>état induit</a:t>
            </a:r>
            <a:r>
              <a:rPr lang="fr-FR" dirty="0"/>
              <a:t>, avec </a:t>
            </a:r>
            <a:r>
              <a:rPr lang="fr-FR" dirty="0" err="1"/>
              <a:t>Rec</a:t>
            </a:r>
            <a:r>
              <a:rPr lang="fr-FR" dirty="0"/>
              <a:t> A qui est toujours présent dans la cellule mais en petites quantités. Lors d’une altération les protéines </a:t>
            </a:r>
            <a:r>
              <a:rPr lang="fr-FR" dirty="0" err="1"/>
              <a:t>Rec</a:t>
            </a:r>
            <a:r>
              <a:rPr lang="fr-FR" dirty="0"/>
              <a:t> A activent leurs propres synthèses en clivant les protéines </a:t>
            </a:r>
            <a:r>
              <a:rPr lang="fr-FR" dirty="0" err="1"/>
              <a:t>Lex</a:t>
            </a:r>
            <a:r>
              <a:rPr lang="fr-FR" dirty="0"/>
              <a:t> A qui inhibaient jusqu’alors la transcription des gènes du système SOS dont celui de </a:t>
            </a:r>
            <a:r>
              <a:rPr lang="fr-FR" dirty="0" err="1"/>
              <a:t>Rec</a:t>
            </a:r>
            <a:r>
              <a:rPr lang="fr-FR" dirty="0"/>
              <a:t> A.</a:t>
            </a:r>
          </a:p>
          <a:p>
            <a:r>
              <a:rPr lang="fr-FR" dirty="0" smtClean="0"/>
              <a:t>les </a:t>
            </a:r>
            <a:r>
              <a:rPr lang="fr-FR" dirty="0"/>
              <a:t>différents gènes participant au système SOS forment un </a:t>
            </a:r>
            <a:r>
              <a:rPr lang="fr-FR" b="1" dirty="0" err="1"/>
              <a:t>régulon</a:t>
            </a:r>
            <a:r>
              <a:rPr lang="fr-FR" dirty="0"/>
              <a:t> qui est un groupe de gènes dont l’expression est contrôlée par une même protéine.</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686800" cy="1143000"/>
          </a:xfrm>
        </p:spPr>
        <p:txBody>
          <a:bodyPr>
            <a:normAutofit fontScale="90000"/>
          </a:bodyPr>
          <a:lstStyle/>
          <a:p>
            <a:r>
              <a:rPr lang="fr-FR" b="1" dirty="0" smtClean="0"/>
              <a:t/>
            </a:r>
            <a:br>
              <a:rPr lang="fr-FR" b="1" dirty="0" smtClean="0"/>
            </a:br>
            <a:r>
              <a:rPr lang="fr-FR" b="1" dirty="0" smtClean="0"/>
              <a:t> </a:t>
            </a:r>
            <a:r>
              <a:rPr lang="fr-FR" b="1" u="sng" dirty="0" smtClean="0">
                <a:solidFill>
                  <a:srgbClr val="FF0000"/>
                </a:solidFill>
              </a:rPr>
              <a:t>Mutations : </a:t>
            </a:r>
            <a:r>
              <a:rPr lang="fr-FR" b="1" u="sng" dirty="0" smtClean="0"/>
              <a:t>altérations de l’information génétique</a:t>
            </a:r>
            <a:r>
              <a:rPr lang="fr-FR" b="1" dirty="0" smtClean="0"/>
              <a:t/>
            </a:r>
            <a:br>
              <a:rPr lang="fr-FR" b="1" dirty="0" smtClean="0"/>
            </a:br>
            <a:endParaRPr lang="fr-FR" dirty="0"/>
          </a:p>
        </p:txBody>
      </p:sp>
      <p:sp>
        <p:nvSpPr>
          <p:cNvPr id="3" name="Espace réservé du contenu 2"/>
          <p:cNvSpPr>
            <a:spLocks noGrp="1"/>
          </p:cNvSpPr>
          <p:nvPr>
            <p:ph idx="1"/>
          </p:nvPr>
        </p:nvSpPr>
        <p:spPr>
          <a:xfrm>
            <a:off x="457200" y="1357298"/>
            <a:ext cx="8686800" cy="4525963"/>
          </a:xfrm>
        </p:spPr>
        <p:txBody>
          <a:bodyPr>
            <a:noAutofit/>
          </a:bodyPr>
          <a:lstStyle/>
          <a:p>
            <a:r>
              <a:rPr lang="fr-FR" sz="2400" dirty="0" smtClean="0"/>
              <a:t>la</a:t>
            </a:r>
            <a:r>
              <a:rPr lang="fr-FR" sz="2400" dirty="0"/>
              <a:t> </a:t>
            </a:r>
            <a:r>
              <a:rPr lang="fr-FR" sz="2400" b="1" dirty="0"/>
              <a:t>mutation</a:t>
            </a:r>
            <a:r>
              <a:rPr lang="fr-FR" sz="2400" dirty="0"/>
              <a:t> est une modification héritable de la séquence du génome d’un organisme. Ces évènements modifient la séquence d’ADN et ainsi le phénotype de l’individu.</a:t>
            </a:r>
          </a:p>
          <a:p>
            <a:r>
              <a:rPr lang="fr-FR" sz="2400" dirty="0" smtClean="0"/>
              <a:t>le</a:t>
            </a:r>
            <a:r>
              <a:rPr lang="fr-FR" sz="2400" dirty="0"/>
              <a:t> </a:t>
            </a:r>
            <a:r>
              <a:rPr lang="fr-FR" sz="2400" b="1" dirty="0"/>
              <a:t>phénotype</a:t>
            </a:r>
            <a:r>
              <a:rPr lang="fr-FR" sz="2400" dirty="0"/>
              <a:t> correspond à l’ensemble des caractères observables de l’individu.</a:t>
            </a:r>
          </a:p>
          <a:p>
            <a:r>
              <a:rPr lang="fr-FR" sz="2400" dirty="0" smtClean="0"/>
              <a:t>les </a:t>
            </a:r>
            <a:r>
              <a:rPr lang="fr-FR" sz="2400" dirty="0"/>
              <a:t>mutations peuvent être transmises à la descendance si elles se réalisent dans des génomes de cellules germinales ou précurseurs de cellules germinales. Les mutations de cellules somatiques entraînent des modifications au sein même de l’individu</a:t>
            </a:r>
            <a:r>
              <a:rPr lang="fr-FR" sz="2400" dirty="0" smtClean="0"/>
              <a:t>.</a:t>
            </a:r>
          </a:p>
          <a:p>
            <a:endParaRPr lang="fr-FR" sz="2400" dirty="0"/>
          </a:p>
          <a:p>
            <a:r>
              <a:rPr lang="fr-FR" sz="2400" dirty="0" smtClean="0"/>
              <a:t>les </a:t>
            </a:r>
            <a:r>
              <a:rPr lang="fr-FR" sz="2400" dirty="0"/>
              <a:t>mutations permettent l’évolution de l’espèce, mais malheureusement elles sont responsables d’un grand nombre de maladies. Le plus souvent ces modifications sont des mutations ponctuelles : substitution, additions et délétion de bases.</a:t>
            </a:r>
          </a:p>
          <a:p>
            <a:endParaRPr lang="fr-FR"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00B0F0"/>
                </a:solidFill>
              </a:rPr>
              <a:t>IV) </a:t>
            </a:r>
            <a:r>
              <a:rPr lang="fr-FR" b="1" u="sng" dirty="0" smtClean="0">
                <a:solidFill>
                  <a:srgbClr val="00B0F0"/>
                </a:solidFill>
              </a:rPr>
              <a:t>Mécanismes de réparation eucaryote</a:t>
            </a:r>
            <a:r>
              <a:rPr lang="fr-FR" b="1" dirty="0" smtClean="0">
                <a:solidFill>
                  <a:srgbClr val="00B0F0"/>
                </a:solidFill>
              </a:rPr>
              <a:t/>
            </a:r>
            <a:br>
              <a:rPr lang="fr-FR" b="1" dirty="0" smtClean="0">
                <a:solidFill>
                  <a:srgbClr val="00B0F0"/>
                </a:solidFill>
              </a:rPr>
            </a:br>
            <a:endParaRPr lang="fr-FR" dirty="0">
              <a:solidFill>
                <a:srgbClr val="00B0F0"/>
              </a:solidFill>
            </a:endParaRPr>
          </a:p>
        </p:txBody>
      </p:sp>
      <p:sp>
        <p:nvSpPr>
          <p:cNvPr id="3" name="Espace réservé du contenu 2"/>
          <p:cNvSpPr>
            <a:spLocks noGrp="1"/>
          </p:cNvSpPr>
          <p:nvPr>
            <p:ph idx="1"/>
          </p:nvPr>
        </p:nvSpPr>
        <p:spPr/>
        <p:txBody>
          <a:bodyPr>
            <a:normAutofit/>
          </a:bodyPr>
          <a:lstStyle/>
          <a:p>
            <a:r>
              <a:rPr lang="fr-FR" dirty="0" smtClean="0"/>
              <a:t>les </a:t>
            </a:r>
            <a:r>
              <a:rPr lang="fr-FR" dirty="0"/>
              <a:t>mécanismes de réparation ont été hautement conservés au cours de l’évolution : le mécanisme de réparation eucaryote a des analogies avec E-Coli. Chez l’Homme on identifie des gènes impliqués dans différents types de la réparation : réversion directe du dommage, le système BER, le système NER, la réparation des mésappariements, la réparation par recombinaison.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dirty="0" smtClean="0"/>
              <a:t>chez </a:t>
            </a:r>
            <a:r>
              <a:rPr lang="fr-FR" dirty="0"/>
              <a:t>les eucaryotes il n’y a pas d’équivalent du système SOS avec augmentation importantes de l’expression des protéines impliquées dans la réparation ; mais plutôt relocalisation et concentration des protéines de réparation dans des complexes </a:t>
            </a:r>
            <a:r>
              <a:rPr lang="fr-FR" dirty="0" err="1"/>
              <a:t>sub</a:t>
            </a:r>
            <a:r>
              <a:rPr lang="fr-FR" dirty="0"/>
              <a:t>-nucléaires. Attention le système d’opéron n’existe pas chez les eucaryotes, le génome étant trop compliqué, et ainsi il n’y a donc pas de système de réparation de type SOS (donc pas de protéine de type </a:t>
            </a:r>
            <a:r>
              <a:rPr lang="fr-FR" dirty="0" err="1"/>
              <a:t>Rec</a:t>
            </a:r>
            <a:r>
              <a:rPr lang="fr-FR" dirty="0"/>
              <a:t> 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solidFill>
                  <a:srgbClr val="FF0000"/>
                </a:solidFill>
              </a:rPr>
              <a:t>Additions ou délétions de bases</a:t>
            </a:r>
            <a:r>
              <a:rPr lang="fr-FR" b="1" dirty="0" smtClean="0">
                <a:solidFill>
                  <a:srgbClr val="FF0000"/>
                </a:solidFill>
              </a:rPr>
              <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r>
              <a:rPr lang="fr-FR" dirty="0" smtClean="0"/>
              <a:t>les </a:t>
            </a:r>
            <a:r>
              <a:rPr lang="fr-FR" dirty="0"/>
              <a:t>additions et les délétions de bases correspondent respectivement, comme leurs noms l’indiquent, à des ajouts ou pertes de bases. Si l’addition ou la délétion de nucléotides n’est pas un multiple de 3, il y aura décalage du cadre de lecture (</a:t>
            </a:r>
            <a:r>
              <a:rPr lang="fr-FR" i="1" dirty="0"/>
              <a:t>frame-shift</a:t>
            </a:r>
            <a:r>
              <a:rPr lang="fr-FR" dirty="0"/>
              <a:t>). En effet si l’addition ou la délétion est un multiple de 3 il y aura addition ou délétion d’acides aminés au niveau de la protéine finale.</a:t>
            </a:r>
          </a:p>
          <a:p>
            <a:r>
              <a:rPr lang="fr-FR" dirty="0" smtClean="0"/>
              <a:t>le </a:t>
            </a:r>
            <a:r>
              <a:rPr lang="fr-FR" dirty="0"/>
              <a:t>décalage du cadre de lecture peut entraîner des séquences d’acides aminés totalement différentes et des apparitions de codons stop.</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solidFill>
                  <a:srgbClr val="FF0000"/>
                </a:solidFill>
              </a:rPr>
              <a:t>Substitutions de bases</a:t>
            </a:r>
            <a:r>
              <a:rPr lang="fr-FR" b="1" dirty="0" smtClean="0">
                <a:solidFill>
                  <a:srgbClr val="FF0000"/>
                </a:solidFill>
              </a:rPr>
              <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357158" y="1214422"/>
            <a:ext cx="8229600" cy="4525963"/>
          </a:xfrm>
        </p:spPr>
        <p:txBody>
          <a:bodyPr>
            <a:noAutofit/>
          </a:bodyPr>
          <a:lstStyle/>
          <a:p>
            <a:r>
              <a:rPr lang="fr-FR" sz="2400" dirty="0" smtClean="0"/>
              <a:t>les </a:t>
            </a:r>
            <a:r>
              <a:rPr lang="fr-FR" sz="2400" dirty="0"/>
              <a:t>substitutions de bases peuvent être de deux types : transition ou </a:t>
            </a:r>
            <a:r>
              <a:rPr lang="fr-FR" sz="2400" dirty="0" err="1"/>
              <a:t>transversion</a:t>
            </a:r>
            <a:r>
              <a:rPr lang="fr-FR" sz="2400" dirty="0"/>
              <a:t> de base.</a:t>
            </a:r>
          </a:p>
          <a:p>
            <a:r>
              <a:rPr lang="fr-FR" sz="2400" dirty="0"/>
              <a:t>La </a:t>
            </a:r>
            <a:r>
              <a:rPr lang="fr-FR" sz="2400" b="1" dirty="0"/>
              <a:t>transition</a:t>
            </a:r>
            <a:r>
              <a:rPr lang="fr-FR" sz="2400" dirty="0"/>
              <a:t> correspond au remplacement d’une purine par une purine ou d’une pyrimidine par une pyrimidine. Ainsi une paire de bases A-T est remplacée par une paire de bases G-C.</a:t>
            </a:r>
          </a:p>
          <a:p>
            <a:r>
              <a:rPr lang="fr-FR" sz="2400" dirty="0"/>
              <a:t>La </a:t>
            </a:r>
            <a:r>
              <a:rPr lang="fr-FR" sz="2400" b="1" dirty="0" err="1"/>
              <a:t>transversion</a:t>
            </a:r>
            <a:r>
              <a:rPr lang="fr-FR" sz="2400" dirty="0"/>
              <a:t> correspond au remplacement d’une purine par une pyrimidine ou d’une pyrimidine par une purine.</a:t>
            </a:r>
          </a:p>
          <a:p>
            <a:r>
              <a:rPr lang="fr-FR" sz="2400" dirty="0" smtClean="0"/>
              <a:t>les </a:t>
            </a:r>
            <a:r>
              <a:rPr lang="fr-FR" sz="2400" dirty="0"/>
              <a:t>mutations entraînant le changement d’acides aminés sont des </a:t>
            </a:r>
            <a:r>
              <a:rPr lang="fr-FR" sz="2400" b="1" dirty="0">
                <a:solidFill>
                  <a:srgbClr val="FFFF00"/>
                </a:solidFill>
              </a:rPr>
              <a:t>mutations faux-sens</a:t>
            </a:r>
            <a:r>
              <a:rPr lang="fr-FR" sz="2400" dirty="0"/>
              <a:t>. Lorsque la mutation n’entraîne pas de modification d’acides aminés, et ceci dû à la redondance du code génétique en position 3, on </a:t>
            </a:r>
            <a:r>
              <a:rPr lang="fr-FR" sz="2400"/>
              <a:t>parle </a:t>
            </a:r>
            <a:r>
              <a:rPr lang="fr-FR" sz="2400" smtClean="0">
                <a:solidFill>
                  <a:srgbClr val="FFFF00"/>
                </a:solidFill>
              </a:rPr>
              <a:t>de </a:t>
            </a:r>
            <a:r>
              <a:rPr lang="fr-FR" sz="2400" b="1" smtClean="0">
                <a:solidFill>
                  <a:srgbClr val="FFFF00"/>
                </a:solidFill>
              </a:rPr>
              <a:t>mutation </a:t>
            </a:r>
            <a:r>
              <a:rPr lang="fr-FR" sz="2400" b="1" dirty="0">
                <a:solidFill>
                  <a:srgbClr val="FFFF00"/>
                </a:solidFill>
              </a:rPr>
              <a:t>silencieuse</a:t>
            </a:r>
            <a:r>
              <a:rPr lang="fr-FR" sz="2400" dirty="0"/>
              <a:t>. Lorsque la substitution entraîne l’apparition d’un codon stop (UAA, UGA et UAG), la mutation est une </a:t>
            </a:r>
            <a:r>
              <a:rPr lang="fr-FR" sz="2400" b="1" dirty="0"/>
              <a:t>mutation </a:t>
            </a:r>
            <a:r>
              <a:rPr lang="fr-FR" sz="2400" b="1" dirty="0">
                <a:solidFill>
                  <a:srgbClr val="FFFF00"/>
                </a:solidFill>
              </a:rPr>
              <a:t>non-sens</a:t>
            </a:r>
            <a:endParaRPr lang="fr-FR" sz="2400" dirty="0">
              <a:solidFill>
                <a:srgbClr val="FFFF00"/>
              </a:solidFill>
            </a:endParaRPr>
          </a:p>
          <a:p>
            <a:endParaRPr lang="fr-F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II)</a:t>
            </a:r>
            <a:r>
              <a:rPr lang="fr-FR" b="1" u="sng" dirty="0" smtClean="0">
                <a:solidFill>
                  <a:srgbClr val="FF0000"/>
                </a:solidFill>
              </a:rPr>
              <a:t>Lésions ou dommages de l’ADN</a:t>
            </a:r>
            <a:endParaRPr lang="fr-FR" dirty="0">
              <a:solidFill>
                <a:srgbClr val="FF0000"/>
              </a:solidFill>
            </a:endParaRPr>
          </a:p>
        </p:txBody>
      </p:sp>
      <p:sp>
        <p:nvSpPr>
          <p:cNvPr id="3" name="Espace réservé du contenu 2"/>
          <p:cNvSpPr>
            <a:spLocks noGrp="1"/>
          </p:cNvSpPr>
          <p:nvPr>
            <p:ph idx="1"/>
          </p:nvPr>
        </p:nvSpPr>
        <p:spPr/>
        <p:txBody>
          <a:bodyPr>
            <a:normAutofit fontScale="77500" lnSpcReduction="20000"/>
          </a:bodyPr>
          <a:lstStyle/>
          <a:p>
            <a:pPr>
              <a:buNone/>
            </a:pPr>
            <a:r>
              <a:rPr lang="fr-FR" b="1" dirty="0"/>
              <a:t> </a:t>
            </a:r>
          </a:p>
          <a:p>
            <a:r>
              <a:rPr lang="fr-FR" dirty="0" smtClean="0"/>
              <a:t>les </a:t>
            </a:r>
            <a:r>
              <a:rPr lang="fr-FR" dirty="0"/>
              <a:t>lésions sont soit endogènes sans agents exogènes, soit provoquées par des agents pathogènes (ou mutagènes) qui peuvent être physiques ou chimiques. Les </a:t>
            </a:r>
            <a:r>
              <a:rPr lang="fr-FR" b="1" dirty="0"/>
              <a:t>agents mutagènes</a:t>
            </a:r>
            <a:r>
              <a:rPr lang="fr-FR" dirty="0"/>
              <a:t> sont des agents capables de produire des lésions de l’ADN par effet direct ou indirect.</a:t>
            </a:r>
          </a:p>
          <a:p>
            <a:r>
              <a:rPr lang="fr-FR" dirty="0" smtClean="0"/>
              <a:t>les </a:t>
            </a:r>
            <a:r>
              <a:rPr lang="fr-FR" dirty="0"/>
              <a:t>agents mutagènes physiques correspondent aux rayonnements X ou γ, aux rayonnements UV et à la chaleur.</a:t>
            </a:r>
          </a:p>
          <a:p>
            <a:r>
              <a:rPr lang="fr-FR" dirty="0" smtClean="0"/>
              <a:t>les </a:t>
            </a:r>
            <a:r>
              <a:rPr lang="fr-FR" dirty="0"/>
              <a:t>agents mutagènes chimiques sont essentiellement sous la forme de radicaux super-oxydes (O2-) qui peuvent oxyder de manière non catalytique les molécules biologiques et les engager dans des réactions chimiques incontrôlées.</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2050" name="Picture 2" descr="FIG 8.gif"/>
          <p:cNvPicPr>
            <a:picLocks noChangeAspect="1" noChangeArrowheads="1"/>
          </p:cNvPicPr>
          <p:nvPr/>
        </p:nvPicPr>
        <p:blipFill>
          <a:blip r:embed="rId2"/>
          <a:srcRect/>
          <a:stretch>
            <a:fillRect/>
          </a:stretch>
        </p:blipFill>
        <p:spPr bwMode="auto">
          <a:xfrm>
            <a:off x="785786" y="357166"/>
            <a:ext cx="7286676" cy="621507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chemeClr val="bg2">
                    <a:lumMod val="60000"/>
                    <a:lumOff val="40000"/>
                  </a:schemeClr>
                </a:solidFill>
              </a:rPr>
              <a:t>1) </a:t>
            </a:r>
            <a:r>
              <a:rPr lang="fr-FR" b="1" u="sng" dirty="0" smtClean="0">
                <a:solidFill>
                  <a:schemeClr val="bg2">
                    <a:lumMod val="60000"/>
                    <a:lumOff val="40000"/>
                  </a:schemeClr>
                </a:solidFill>
              </a:rPr>
              <a:t>Lésions endogènes sans agents exogènes</a:t>
            </a:r>
            <a:r>
              <a:rPr lang="fr-FR" b="1" dirty="0" smtClean="0">
                <a:solidFill>
                  <a:schemeClr val="bg2">
                    <a:lumMod val="60000"/>
                    <a:lumOff val="40000"/>
                  </a:schemeClr>
                </a:solidFill>
              </a:rPr>
              <a:t/>
            </a:r>
            <a:br>
              <a:rPr lang="fr-FR" b="1" dirty="0" smtClean="0">
                <a:solidFill>
                  <a:schemeClr val="bg2">
                    <a:lumMod val="60000"/>
                    <a:lumOff val="40000"/>
                  </a:schemeClr>
                </a:solidFill>
              </a:rPr>
            </a:br>
            <a:endParaRPr lang="fr-FR" dirty="0">
              <a:solidFill>
                <a:schemeClr val="bg2">
                  <a:lumMod val="60000"/>
                  <a:lumOff val="40000"/>
                </a:schemeClr>
              </a:solidFill>
            </a:endParaRPr>
          </a:p>
        </p:txBody>
      </p:sp>
      <p:sp>
        <p:nvSpPr>
          <p:cNvPr id="3" name="Espace réservé du contenu 2"/>
          <p:cNvSpPr>
            <a:spLocks noGrp="1"/>
          </p:cNvSpPr>
          <p:nvPr>
            <p:ph idx="1"/>
          </p:nvPr>
        </p:nvSpPr>
        <p:spPr>
          <a:xfrm>
            <a:off x="0" y="1714488"/>
            <a:ext cx="8858280" cy="5143512"/>
          </a:xfrm>
        </p:spPr>
        <p:txBody>
          <a:bodyPr>
            <a:noAutofit/>
          </a:bodyPr>
          <a:lstStyle/>
          <a:p>
            <a:r>
              <a:rPr lang="fr-FR" sz="2400" dirty="0" smtClean="0"/>
              <a:t>les </a:t>
            </a:r>
            <a:r>
              <a:rPr lang="fr-FR" sz="2400" dirty="0"/>
              <a:t>lésions ne sont pas soumises à des agents exogènes et sont ponctuelles. On observe :</a:t>
            </a:r>
          </a:p>
          <a:p>
            <a:r>
              <a:rPr lang="fr-FR" sz="2400" b="1" dirty="0"/>
              <a:t>Des mauvaises incorporations de bases :</a:t>
            </a:r>
            <a:r>
              <a:rPr lang="fr-FR" sz="2400" dirty="0"/>
              <a:t> association de l’adénine avec la cytosine et de la thymine avec la guanine…</a:t>
            </a:r>
          </a:p>
          <a:p>
            <a:r>
              <a:rPr lang="fr-FR" sz="2400" b="1" dirty="0"/>
              <a:t>Des </a:t>
            </a:r>
            <a:r>
              <a:rPr lang="fr-FR" sz="2400" b="1" dirty="0" err="1"/>
              <a:t>dépurinations</a:t>
            </a:r>
            <a:r>
              <a:rPr lang="fr-FR" sz="2400" b="1" dirty="0"/>
              <a:t> et </a:t>
            </a:r>
            <a:r>
              <a:rPr lang="fr-FR" sz="2400" b="1" dirty="0" err="1"/>
              <a:t>dépyrimidations</a:t>
            </a:r>
            <a:r>
              <a:rPr lang="fr-FR" sz="2400" dirty="0"/>
              <a:t> qui correspondent à des pertes de bases par hydrolyse de la liaison β-N-</a:t>
            </a:r>
            <a:r>
              <a:rPr lang="fr-FR" sz="2400" dirty="0" err="1"/>
              <a:t>glycosidique</a:t>
            </a:r>
            <a:r>
              <a:rPr lang="fr-FR" sz="2400" dirty="0"/>
              <a:t>. Ces pertes sont spontanées à pH acide par rupture de la liaison N-</a:t>
            </a:r>
            <a:r>
              <a:rPr lang="fr-FR" sz="2400" dirty="0" err="1"/>
              <a:t>glycosidique</a:t>
            </a:r>
            <a:r>
              <a:rPr lang="fr-FR" sz="2400" dirty="0"/>
              <a:t>. Suite à ces pertes d’informations la polymérase ne sait pas quelle base incorporer, il y a ainsi formation d’un site AP.</a:t>
            </a:r>
          </a:p>
          <a:p>
            <a:endParaRPr lang="fr-F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fr-FR" b="1" dirty="0" smtClean="0"/>
              <a:t>Des désaminations</a:t>
            </a:r>
            <a:r>
              <a:rPr lang="fr-FR" dirty="0" smtClean="0"/>
              <a:t> qui correspondent à des pertes de groupement amine sur les bases C, A et G. Les désaminations sont dues à des excès de chaleur. L’adénine est transformée en </a:t>
            </a:r>
            <a:r>
              <a:rPr lang="fr-FR" dirty="0" err="1" smtClean="0"/>
              <a:t>hypoxanthine</a:t>
            </a:r>
            <a:r>
              <a:rPr lang="fr-FR" dirty="0" smtClean="0"/>
              <a:t>, la guanine en xanthine et la 5-</a:t>
            </a:r>
            <a:r>
              <a:rPr lang="fr-FR" dirty="0" err="1" smtClean="0"/>
              <a:t>méthylcytosine</a:t>
            </a:r>
            <a:r>
              <a:rPr lang="fr-FR" dirty="0" smtClean="0"/>
              <a:t> en thymine.</a:t>
            </a:r>
          </a:p>
          <a:p>
            <a:r>
              <a:rPr lang="fr-FR" b="1" dirty="0" smtClean="0"/>
              <a:t>Des erreurs de </a:t>
            </a:r>
            <a:r>
              <a:rPr lang="fr-FR" b="1" dirty="0" err="1" smtClean="0"/>
              <a:t>méthylations</a:t>
            </a:r>
            <a:r>
              <a:rPr lang="fr-FR" dirty="0" smtClean="0"/>
              <a:t>, en effet les </a:t>
            </a:r>
            <a:r>
              <a:rPr lang="fr-FR" dirty="0" err="1" smtClean="0"/>
              <a:t>méthylations</a:t>
            </a:r>
            <a:r>
              <a:rPr lang="fr-FR" dirty="0" smtClean="0"/>
              <a:t> sont normales, participent à l’expression du gêne et se réalisent souvent au niveau des îlots CpG. Les erreurs de </a:t>
            </a:r>
            <a:r>
              <a:rPr lang="fr-FR" dirty="0" err="1" smtClean="0"/>
              <a:t>méthylations</a:t>
            </a:r>
            <a:r>
              <a:rPr lang="fr-FR" dirty="0" smtClean="0"/>
              <a:t> donnent des alkylations sur le carbone C6 au lieu du carbone C5 entraînant des absences de formation de liaisons H entre bases.</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chemeClr val="bg2">
                    <a:lumMod val="60000"/>
                    <a:lumOff val="40000"/>
                  </a:schemeClr>
                </a:solidFill>
              </a:rPr>
              <a:t>2) </a:t>
            </a:r>
            <a:r>
              <a:rPr lang="fr-FR" b="1" u="sng" dirty="0" smtClean="0">
                <a:solidFill>
                  <a:schemeClr val="bg2">
                    <a:lumMod val="60000"/>
                    <a:lumOff val="40000"/>
                  </a:schemeClr>
                </a:solidFill>
              </a:rPr>
              <a:t>Lésions provoquées par des agents pathogènes</a:t>
            </a:r>
            <a:r>
              <a:rPr lang="fr-FR" b="1" dirty="0" smtClean="0">
                <a:solidFill>
                  <a:schemeClr val="bg2">
                    <a:lumMod val="60000"/>
                    <a:lumOff val="40000"/>
                  </a:schemeClr>
                </a:solidFill>
              </a:rPr>
              <a:t/>
            </a:r>
            <a:br>
              <a:rPr lang="fr-FR" b="1" dirty="0" smtClean="0">
                <a:solidFill>
                  <a:schemeClr val="bg2">
                    <a:lumMod val="60000"/>
                    <a:lumOff val="40000"/>
                  </a:schemeClr>
                </a:solidFill>
              </a:rPr>
            </a:br>
            <a:endParaRPr lang="fr-FR" dirty="0">
              <a:solidFill>
                <a:schemeClr val="bg2">
                  <a:lumMod val="60000"/>
                  <a:lumOff val="40000"/>
                </a:schemeClr>
              </a:solidFill>
            </a:endParaRPr>
          </a:p>
        </p:txBody>
      </p:sp>
      <p:sp>
        <p:nvSpPr>
          <p:cNvPr id="3" name="Espace réservé du contenu 2"/>
          <p:cNvSpPr>
            <a:spLocks noGrp="1"/>
          </p:cNvSpPr>
          <p:nvPr>
            <p:ph idx="1"/>
          </p:nvPr>
        </p:nvSpPr>
        <p:spPr/>
        <p:txBody>
          <a:bodyPr>
            <a:normAutofit fontScale="85000" lnSpcReduction="10000"/>
          </a:bodyPr>
          <a:lstStyle/>
          <a:p>
            <a:r>
              <a:rPr lang="fr-FR" b="1" dirty="0" smtClean="0">
                <a:solidFill>
                  <a:srgbClr val="92D050"/>
                </a:solidFill>
              </a:rPr>
              <a:t>a</a:t>
            </a:r>
            <a:r>
              <a:rPr lang="fr-FR" b="1" dirty="0">
                <a:solidFill>
                  <a:srgbClr val="92D050"/>
                </a:solidFill>
              </a:rPr>
              <a:t>) </a:t>
            </a:r>
            <a:r>
              <a:rPr lang="fr-FR" b="1" u="sng" dirty="0">
                <a:solidFill>
                  <a:srgbClr val="92D050"/>
                </a:solidFill>
              </a:rPr>
              <a:t>Les lésions dues à des mutagènes physiques </a:t>
            </a:r>
            <a:r>
              <a:rPr lang="fr-FR" b="1" u="sng" dirty="0"/>
              <a:t>:</a:t>
            </a:r>
            <a:endParaRPr lang="fr-FR" b="1" dirty="0"/>
          </a:p>
          <a:p>
            <a:r>
              <a:rPr lang="fr-FR" b="1" dirty="0"/>
              <a:t>Formation de dimères de Thymine</a:t>
            </a:r>
            <a:r>
              <a:rPr lang="fr-FR" dirty="0"/>
              <a:t> (</a:t>
            </a:r>
            <a:r>
              <a:rPr lang="fr-FR" dirty="0" err="1"/>
              <a:t>TpT</a:t>
            </a:r>
            <a:r>
              <a:rPr lang="fr-FR" dirty="0"/>
              <a:t>) qui correspondent à la formation de liaisons covalentes entre deux Thymine. Ces dimères de Thymine créent des distorsions de l’hélice d’ADN et peuvent être fixés par action de l’UV.</a:t>
            </a:r>
          </a:p>
          <a:p>
            <a:r>
              <a:rPr lang="fr-FR" b="1" dirty="0"/>
              <a:t>Ionisation de bases et coupures simple ou double brin de l’ADN par rupture du D-ribose</a:t>
            </a:r>
            <a:r>
              <a:rPr lang="fr-FR" dirty="0"/>
              <a:t> dus aux rayonnements ionisants : rayons X et rayons γ.</a:t>
            </a:r>
          </a:p>
          <a:p>
            <a:r>
              <a:rPr lang="fr-FR" b="1" dirty="0"/>
              <a:t>Désamination</a:t>
            </a:r>
            <a:r>
              <a:rPr lang="fr-FR" dirty="0"/>
              <a:t>, en effet les excès de chaleur peuvent également avoir une origine exogène.</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580</TotalTime>
  <Words>502</Words>
  <Application>Microsoft Office PowerPoint</Application>
  <PresentationFormat>Affichage à l'écran (4:3)</PresentationFormat>
  <Paragraphs>66</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Les systèmes de réparation de l’ADN</vt:lpstr>
      <vt:lpstr>  Mutations : altérations de l’information génétique </vt:lpstr>
      <vt:lpstr>Additions ou délétions de bases </vt:lpstr>
      <vt:lpstr>Substitutions de bases </vt:lpstr>
      <vt:lpstr>II)Lésions ou dommages de l’ADN</vt:lpstr>
      <vt:lpstr>Diapositive 6</vt:lpstr>
      <vt:lpstr>1) Lésions endogènes sans agents exogènes </vt:lpstr>
      <vt:lpstr>Diapositive 8</vt:lpstr>
      <vt:lpstr>2) Lésions provoquées par des agents pathogènes </vt:lpstr>
      <vt:lpstr>Diapositive 10</vt:lpstr>
      <vt:lpstr>II) Mécanismes de réparation procaryote (E-Coli) </vt:lpstr>
      <vt:lpstr>b) Réparation par excision de base (système BER) </vt:lpstr>
      <vt:lpstr>Diapositive 13</vt:lpstr>
      <vt:lpstr>c) Réparation par excision de nucléotides (système NER) : </vt:lpstr>
      <vt:lpstr>Diapositive 15</vt:lpstr>
      <vt:lpstr>2) Mécanismes de réparation liés à la période de réplication </vt:lpstr>
      <vt:lpstr>b) Réparation par recombinaison </vt:lpstr>
      <vt:lpstr>3) Le système SOS chez E-coli </vt:lpstr>
      <vt:lpstr>Diapositive 19</vt:lpstr>
      <vt:lpstr>IV) Mécanismes de réparation eucaryote </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msi</dc:creator>
  <cp:lastModifiedBy>msi</cp:lastModifiedBy>
  <cp:revision>13</cp:revision>
  <dcterms:created xsi:type="dcterms:W3CDTF">2016-01-02T11:21:43Z</dcterms:created>
  <dcterms:modified xsi:type="dcterms:W3CDTF">2016-12-05T12:00:13Z</dcterms:modified>
</cp:coreProperties>
</file>