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2"/>
  </p:notesMasterIdLst>
  <p:sldIdLst>
    <p:sldId id="361" r:id="rId4"/>
    <p:sldId id="317" r:id="rId5"/>
    <p:sldId id="383" r:id="rId6"/>
    <p:sldId id="408" r:id="rId7"/>
    <p:sldId id="384" r:id="rId8"/>
    <p:sldId id="410" r:id="rId9"/>
    <p:sldId id="386" r:id="rId10"/>
    <p:sldId id="411" r:id="rId11"/>
    <p:sldId id="387" r:id="rId12"/>
    <p:sldId id="389" r:id="rId13"/>
    <p:sldId id="412" r:id="rId14"/>
    <p:sldId id="393" r:id="rId15"/>
    <p:sldId id="390" r:id="rId16"/>
    <p:sldId id="391" r:id="rId17"/>
    <p:sldId id="392" r:id="rId18"/>
    <p:sldId id="395" r:id="rId19"/>
    <p:sldId id="394" r:id="rId20"/>
    <p:sldId id="396" r:id="rId21"/>
    <p:sldId id="397" r:id="rId22"/>
    <p:sldId id="399" r:id="rId23"/>
    <p:sldId id="400" r:id="rId24"/>
    <p:sldId id="401" r:id="rId25"/>
    <p:sldId id="402" r:id="rId26"/>
    <p:sldId id="403" r:id="rId27"/>
    <p:sldId id="404" r:id="rId28"/>
    <p:sldId id="405" r:id="rId29"/>
    <p:sldId id="406" r:id="rId30"/>
    <p:sldId id="4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804" y="-268"/>
      </p:cViewPr>
      <p:guideLst>
        <p:guide orient="horz" pos="2137"/>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7" name="Oval 84">
            <a:extLst>
              <a:ext uri="{FF2B5EF4-FFF2-40B4-BE49-F238E27FC236}">
                <a16:creationId xmlns:a16="http://schemas.microsoft.com/office/drawing/2014/main" id="{7AAB1A6E-70AD-42B8-995C-8A7A6F5FA968}"/>
              </a:ext>
            </a:extLst>
          </p:cNvPr>
          <p:cNvSpPr/>
          <p:nvPr userDrawn="1"/>
        </p:nvSpPr>
        <p:spPr>
          <a:xfrm>
            <a:off x="3657374" y="5481089"/>
            <a:ext cx="9765326" cy="48166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 name="Rectangle 1">
            <a:extLst>
              <a:ext uri="{FF2B5EF4-FFF2-40B4-BE49-F238E27FC236}">
                <a16:creationId xmlns:a16="http://schemas.microsoft.com/office/drawing/2014/main" id="{6B993C13-ED17-47F5-968E-47C8E3F33E65}"/>
              </a:ext>
            </a:extLst>
          </p:cNvPr>
          <p:cNvSpPr/>
          <p:nvPr userDrawn="1"/>
        </p:nvSpPr>
        <p:spPr>
          <a:xfrm>
            <a:off x="8031192" y="0"/>
            <a:ext cx="4160808" cy="50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D175E70-9D23-4CF2-B9A2-B9CAF147D2C7}"/>
              </a:ext>
            </a:extLst>
          </p:cNvPr>
          <p:cNvGrpSpPr/>
          <p:nvPr userDrawn="1"/>
        </p:nvGrpSpPr>
        <p:grpSpPr>
          <a:xfrm>
            <a:off x="5070224" y="2165229"/>
            <a:ext cx="6484347" cy="3562709"/>
            <a:chOff x="-548507" y="477868"/>
            <a:chExt cx="11570449" cy="6357177"/>
          </a:xfrm>
        </p:grpSpPr>
        <p:sp>
          <p:nvSpPr>
            <p:cNvPr id="4" name="Freeform: Shape 4">
              <a:extLst>
                <a:ext uri="{FF2B5EF4-FFF2-40B4-BE49-F238E27FC236}">
                  <a16:creationId xmlns:a16="http://schemas.microsoft.com/office/drawing/2014/main" id="{BF1D3A03-C473-4DFE-B639-58283FED2D3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5">
              <a:extLst>
                <a:ext uri="{FF2B5EF4-FFF2-40B4-BE49-F238E27FC236}">
                  <a16:creationId xmlns:a16="http://schemas.microsoft.com/office/drawing/2014/main" id="{D2A69ED7-0178-4BF4-BDC3-BDB7364CB27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6">
              <a:extLst>
                <a:ext uri="{FF2B5EF4-FFF2-40B4-BE49-F238E27FC236}">
                  <a16:creationId xmlns:a16="http://schemas.microsoft.com/office/drawing/2014/main" id="{ED5B5F1A-8C05-4B85-99CD-05E6560DB9D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7">
              <a:extLst>
                <a:ext uri="{FF2B5EF4-FFF2-40B4-BE49-F238E27FC236}">
                  <a16:creationId xmlns:a16="http://schemas.microsoft.com/office/drawing/2014/main" id="{7D825F2A-D1EE-42D4-85F8-B967B3D0705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8">
              <a:extLst>
                <a:ext uri="{FF2B5EF4-FFF2-40B4-BE49-F238E27FC236}">
                  <a16:creationId xmlns:a16="http://schemas.microsoft.com/office/drawing/2014/main" id="{2F72EE9C-0AAF-4E57-A1F9-8BA73E6D023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9">
              <a:extLst>
                <a:ext uri="{FF2B5EF4-FFF2-40B4-BE49-F238E27FC236}">
                  <a16:creationId xmlns:a16="http://schemas.microsoft.com/office/drawing/2014/main" id="{06BA8559-C531-4DFE-A1F6-DFC7FDDD2392}"/>
                </a:ext>
              </a:extLst>
            </p:cNvPr>
            <p:cNvGrpSpPr/>
            <p:nvPr/>
          </p:nvGrpSpPr>
          <p:grpSpPr>
            <a:xfrm>
              <a:off x="1606" y="6382978"/>
              <a:ext cx="413937" cy="115242"/>
              <a:chOff x="5955" y="6353672"/>
              <a:chExt cx="413937" cy="115242"/>
            </a:xfrm>
          </p:grpSpPr>
          <p:sp>
            <p:nvSpPr>
              <p:cNvPr id="14" name="Rectangle: Rounded Corners 14">
                <a:extLst>
                  <a:ext uri="{FF2B5EF4-FFF2-40B4-BE49-F238E27FC236}">
                    <a16:creationId xmlns:a16="http://schemas.microsoft.com/office/drawing/2014/main" id="{6F0A0FA0-4DB8-4CCF-B7C4-C45D5C856B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5">
                <a:extLst>
                  <a:ext uri="{FF2B5EF4-FFF2-40B4-BE49-F238E27FC236}">
                    <a16:creationId xmlns:a16="http://schemas.microsoft.com/office/drawing/2014/main" id="{768628CF-53A4-4220-9A4E-38A67AEEF6F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a:extLst>
                <a:ext uri="{FF2B5EF4-FFF2-40B4-BE49-F238E27FC236}">
                  <a16:creationId xmlns:a16="http://schemas.microsoft.com/office/drawing/2014/main" id="{9CC4CFF0-C8D4-4701-BCC1-127782BB1035}"/>
                </a:ext>
              </a:extLst>
            </p:cNvPr>
            <p:cNvGrpSpPr/>
            <p:nvPr/>
          </p:nvGrpSpPr>
          <p:grpSpPr>
            <a:xfrm>
              <a:off x="9855291" y="6381600"/>
              <a:ext cx="885989" cy="115242"/>
              <a:chOff x="5955" y="6353672"/>
              <a:chExt cx="413937" cy="115242"/>
            </a:xfrm>
          </p:grpSpPr>
          <p:sp>
            <p:nvSpPr>
              <p:cNvPr id="12" name="Rectangle: Rounded Corners 12">
                <a:extLst>
                  <a:ext uri="{FF2B5EF4-FFF2-40B4-BE49-F238E27FC236}">
                    <a16:creationId xmlns:a16="http://schemas.microsoft.com/office/drawing/2014/main" id="{C9B20E79-B78C-4B0E-AB2A-3C3CF7D8B9E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3">
                <a:extLst>
                  <a:ext uri="{FF2B5EF4-FFF2-40B4-BE49-F238E27FC236}">
                    <a16:creationId xmlns:a16="http://schemas.microsoft.com/office/drawing/2014/main" id="{C9637DFE-D49E-4B60-A6B2-4A7AD2B238D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1">
              <a:extLst>
                <a:ext uri="{FF2B5EF4-FFF2-40B4-BE49-F238E27FC236}">
                  <a16:creationId xmlns:a16="http://schemas.microsoft.com/office/drawing/2014/main" id="{2163A538-743B-42EE-BD52-CD060CCBCC1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그림 개체 틀 2">
            <a:extLst>
              <a:ext uri="{FF2B5EF4-FFF2-40B4-BE49-F238E27FC236}">
                <a16:creationId xmlns:a16="http://schemas.microsoft.com/office/drawing/2014/main" id="{3048F72C-414C-49B1-9BF2-E35C25D02FD7}"/>
              </a:ext>
            </a:extLst>
          </p:cNvPr>
          <p:cNvSpPr>
            <a:spLocks noGrp="1"/>
          </p:cNvSpPr>
          <p:nvPr>
            <p:ph type="pic" sz="quarter" idx="11" hasCustomPrompt="1"/>
          </p:nvPr>
        </p:nvSpPr>
        <p:spPr>
          <a:xfrm>
            <a:off x="5920884" y="2342075"/>
            <a:ext cx="4775660"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id="{F2534BEC-DD80-4A25-9476-43EA4EDF281F}"/>
              </a:ext>
            </a:extLst>
          </p:cNvPr>
          <p:cNvSpPr>
            <a:spLocks noGrp="1"/>
          </p:cNvSpPr>
          <p:nvPr>
            <p:ph type="pic" sz="quarter" idx="12" hasCustomPrompt="1"/>
          </p:nvPr>
        </p:nvSpPr>
        <p:spPr>
          <a:xfrm>
            <a:off x="0" y="672860"/>
            <a:ext cx="4160809" cy="1992702"/>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9A9686A-3F53-4613-8C62-16C0DCDDBD45}"/>
              </a:ext>
            </a:extLst>
          </p:cNvPr>
          <p:cNvSpPr/>
          <p:nvPr userDrawn="1"/>
        </p:nvSpPr>
        <p:spPr>
          <a:xfrm>
            <a:off x="3786996" y="1397480"/>
            <a:ext cx="7142672" cy="40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C515CB0D-1B6C-4DFA-B150-C1C7D61A8CDD}"/>
              </a:ext>
            </a:extLst>
          </p:cNvPr>
          <p:cNvSpPr>
            <a:spLocks noGrp="1"/>
          </p:cNvSpPr>
          <p:nvPr>
            <p:ph type="pic" sz="quarter" idx="11" hasCustomPrompt="1"/>
          </p:nvPr>
        </p:nvSpPr>
        <p:spPr>
          <a:xfrm>
            <a:off x="6858000" y="1990185"/>
            <a:ext cx="5334000"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9917F44E-7F02-4D1D-A60C-44734796D43D}"/>
              </a:ext>
            </a:extLst>
          </p:cNvPr>
          <p:cNvSpPr>
            <a:spLocks noGrp="1"/>
          </p:cNvSpPr>
          <p:nvPr>
            <p:ph type="pic" sz="quarter" idx="12" hasCustomPrompt="1"/>
          </p:nvPr>
        </p:nvSpPr>
        <p:spPr>
          <a:xfrm>
            <a:off x="2674477" y="1990185"/>
            <a:ext cx="2975825"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0BEEC00-0007-44FF-9EF0-3340274CD29F}"/>
              </a:ext>
            </a:extLst>
          </p:cNvPr>
          <p:cNvSpPr/>
          <p:nvPr userDrawn="1"/>
        </p:nvSpPr>
        <p:spPr>
          <a:xfrm>
            <a:off x="0" y="0"/>
            <a:ext cx="7039155" cy="3640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2">
            <a:extLst>
              <a:ext uri="{FF2B5EF4-FFF2-40B4-BE49-F238E27FC236}">
                <a16:creationId xmlns:a16="http://schemas.microsoft.com/office/drawing/2014/main" id="{8B9C75F8-627C-444D-B7CC-9520AC29BD94}"/>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5B181E23-EDEA-4D74-AFFC-5BF9369F7B7F}"/>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50CD8860-A141-4FF5-897D-FF88A5357813}"/>
              </a:ext>
            </a:extLst>
          </p:cNvPr>
          <p:cNvSpPr/>
          <p:nvPr userDrawn="1"/>
        </p:nvSpPr>
        <p:spPr>
          <a:xfrm>
            <a:off x="0" y="863125"/>
            <a:ext cx="6546079" cy="51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8C996717-40BD-44EC-8520-312BBE2CA31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BA340E-4C4B-4B9A-AAEF-568BF36C2F80}"/>
              </a:ext>
            </a:extLst>
          </p:cNvPr>
          <p:cNvSpPr>
            <a:spLocks noGrp="1"/>
          </p:cNvSpPr>
          <p:nvPr>
            <p:ph type="pic" idx="12" hasCustomPrompt="1"/>
          </p:nvPr>
        </p:nvSpPr>
        <p:spPr>
          <a:xfrm>
            <a:off x="8554498" y="0"/>
            <a:ext cx="3637501"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Rectangle 1">
            <a:extLst>
              <a:ext uri="{FF2B5EF4-FFF2-40B4-BE49-F238E27FC236}">
                <a16:creationId xmlns:a16="http://schemas.microsoft.com/office/drawing/2014/main" id="{43EB244D-023E-4F95-A10F-B6B2D52E1F5B}"/>
              </a:ext>
            </a:extLst>
          </p:cNvPr>
          <p:cNvSpPr/>
          <p:nvPr userDrawn="1"/>
        </p:nvSpPr>
        <p:spPr>
          <a:xfrm>
            <a:off x="4916997" y="0"/>
            <a:ext cx="3637501"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A2D85108-6C4A-4EF2-85C9-A0A45E054447}"/>
              </a:ext>
            </a:extLst>
          </p:cNvPr>
          <p:cNvSpPr>
            <a:spLocks noGrp="1"/>
          </p:cNvSpPr>
          <p:nvPr>
            <p:ph type="pic" sz="quarter" idx="10" hasCustomPrompt="1"/>
          </p:nvPr>
        </p:nvSpPr>
        <p:spPr>
          <a:xfrm>
            <a:off x="895966" y="457200"/>
            <a:ext cx="5418966" cy="6400800"/>
          </a:xfrm>
          <a:custGeom>
            <a:avLst/>
            <a:gdLst>
              <a:gd name="connsiteX0" fmla="*/ 5076966 w 5418966"/>
              <a:gd name="connsiteY0" fmla="*/ 1878594 h 6400800"/>
              <a:gd name="connsiteX1" fmla="*/ 5418966 w 5418966"/>
              <a:gd name="connsiteY1" fmla="*/ 2220594 h 6400800"/>
              <a:gd name="connsiteX2" fmla="*/ 5418966 w 5418966"/>
              <a:gd name="connsiteY2" fmla="*/ 6400800 h 6400800"/>
              <a:gd name="connsiteX3" fmla="*/ 4734966 w 5418966"/>
              <a:gd name="connsiteY3" fmla="*/ 6400800 h 6400800"/>
              <a:gd name="connsiteX4" fmla="*/ 4734966 w 5418966"/>
              <a:gd name="connsiteY4" fmla="*/ 2220594 h 6400800"/>
              <a:gd name="connsiteX5" fmla="*/ 5076966 w 5418966"/>
              <a:gd name="connsiteY5" fmla="*/ 1878594 h 6400800"/>
              <a:gd name="connsiteX6" fmla="*/ 342000 w 5418966"/>
              <a:gd name="connsiteY6" fmla="*/ 1878594 h 6400800"/>
              <a:gd name="connsiteX7" fmla="*/ 684000 w 5418966"/>
              <a:gd name="connsiteY7" fmla="*/ 2220594 h 6400800"/>
              <a:gd name="connsiteX8" fmla="*/ 684000 w 5418966"/>
              <a:gd name="connsiteY8" fmla="*/ 6400800 h 6400800"/>
              <a:gd name="connsiteX9" fmla="*/ 0 w 5418966"/>
              <a:gd name="connsiteY9" fmla="*/ 6400800 h 6400800"/>
              <a:gd name="connsiteX10" fmla="*/ 0 w 5418966"/>
              <a:gd name="connsiteY10" fmla="*/ 2220594 h 6400800"/>
              <a:gd name="connsiteX11" fmla="*/ 342000 w 5418966"/>
              <a:gd name="connsiteY11" fmla="*/ 1878594 h 6400800"/>
              <a:gd name="connsiteX12" fmla="*/ 4287805 w 5418966"/>
              <a:gd name="connsiteY12" fmla="*/ 1252396 h 6400800"/>
              <a:gd name="connsiteX13" fmla="*/ 4629805 w 5418966"/>
              <a:gd name="connsiteY13" fmla="*/ 1594396 h 6400800"/>
              <a:gd name="connsiteX14" fmla="*/ 4629805 w 5418966"/>
              <a:gd name="connsiteY14" fmla="*/ 6400800 h 6400800"/>
              <a:gd name="connsiteX15" fmla="*/ 3945805 w 5418966"/>
              <a:gd name="connsiteY15" fmla="*/ 6400800 h 6400800"/>
              <a:gd name="connsiteX16" fmla="*/ 3945805 w 5418966"/>
              <a:gd name="connsiteY16" fmla="*/ 1594396 h 6400800"/>
              <a:gd name="connsiteX17" fmla="*/ 4287805 w 5418966"/>
              <a:gd name="connsiteY17" fmla="*/ 1252396 h 6400800"/>
              <a:gd name="connsiteX18" fmla="*/ 1131160 w 5418966"/>
              <a:gd name="connsiteY18" fmla="*/ 1252396 h 6400800"/>
              <a:gd name="connsiteX19" fmla="*/ 1473161 w 5418966"/>
              <a:gd name="connsiteY19" fmla="*/ 1594396 h 6400800"/>
              <a:gd name="connsiteX20" fmla="*/ 1473161 w 5418966"/>
              <a:gd name="connsiteY20" fmla="*/ 6400800 h 6400800"/>
              <a:gd name="connsiteX21" fmla="*/ 789161 w 5418966"/>
              <a:gd name="connsiteY21" fmla="*/ 6400800 h 6400800"/>
              <a:gd name="connsiteX22" fmla="*/ 789161 w 5418966"/>
              <a:gd name="connsiteY22" fmla="*/ 1594396 h 6400800"/>
              <a:gd name="connsiteX23" fmla="*/ 1131160 w 5418966"/>
              <a:gd name="connsiteY23" fmla="*/ 1252396 h 6400800"/>
              <a:gd name="connsiteX24" fmla="*/ 3498644 w 5418966"/>
              <a:gd name="connsiteY24" fmla="*/ 626198 h 6400800"/>
              <a:gd name="connsiteX25" fmla="*/ 3840644 w 5418966"/>
              <a:gd name="connsiteY25" fmla="*/ 968198 h 6400800"/>
              <a:gd name="connsiteX26" fmla="*/ 3840644 w 5418966"/>
              <a:gd name="connsiteY26" fmla="*/ 6400800 h 6400800"/>
              <a:gd name="connsiteX27" fmla="*/ 3156644 w 5418966"/>
              <a:gd name="connsiteY27" fmla="*/ 6400800 h 6400800"/>
              <a:gd name="connsiteX28" fmla="*/ 3156644 w 5418966"/>
              <a:gd name="connsiteY28" fmla="*/ 968198 h 6400800"/>
              <a:gd name="connsiteX29" fmla="*/ 3498644 w 5418966"/>
              <a:gd name="connsiteY29" fmla="*/ 626198 h 6400800"/>
              <a:gd name="connsiteX30" fmla="*/ 1920322 w 5418966"/>
              <a:gd name="connsiteY30" fmla="*/ 626198 h 6400800"/>
              <a:gd name="connsiteX31" fmla="*/ 2262322 w 5418966"/>
              <a:gd name="connsiteY31" fmla="*/ 968198 h 6400800"/>
              <a:gd name="connsiteX32" fmla="*/ 2262322 w 5418966"/>
              <a:gd name="connsiteY32" fmla="*/ 6400800 h 6400800"/>
              <a:gd name="connsiteX33" fmla="*/ 1578322 w 5418966"/>
              <a:gd name="connsiteY33" fmla="*/ 6400800 h 6400800"/>
              <a:gd name="connsiteX34" fmla="*/ 1578322 w 5418966"/>
              <a:gd name="connsiteY34" fmla="*/ 968198 h 6400800"/>
              <a:gd name="connsiteX35" fmla="*/ 1920322 w 5418966"/>
              <a:gd name="connsiteY35" fmla="*/ 626198 h 6400800"/>
              <a:gd name="connsiteX36" fmla="*/ 2709483 w 5418966"/>
              <a:gd name="connsiteY36" fmla="*/ 0 h 6400800"/>
              <a:gd name="connsiteX37" fmla="*/ 3051483 w 5418966"/>
              <a:gd name="connsiteY37" fmla="*/ 342000 h 6400800"/>
              <a:gd name="connsiteX38" fmla="*/ 3051483 w 5418966"/>
              <a:gd name="connsiteY38" fmla="*/ 6375964 h 6400800"/>
              <a:gd name="connsiteX39" fmla="*/ 3048979 w 5418966"/>
              <a:gd name="connsiteY39" fmla="*/ 6400800 h 6400800"/>
              <a:gd name="connsiteX40" fmla="*/ 2369987 w 5418966"/>
              <a:gd name="connsiteY40" fmla="*/ 6400800 h 6400800"/>
              <a:gd name="connsiteX41" fmla="*/ 2367483 w 5418966"/>
              <a:gd name="connsiteY41" fmla="*/ 6375964 h 6400800"/>
              <a:gd name="connsiteX42" fmla="*/ 2367483 w 5418966"/>
              <a:gd name="connsiteY42" fmla="*/ 342000 h 6400800"/>
              <a:gd name="connsiteX43" fmla="*/ 2709483 w 5418966"/>
              <a:gd name="connsiteY4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18966" h="6400800">
                <a:moveTo>
                  <a:pt x="5076966" y="1878594"/>
                </a:moveTo>
                <a:cubicBezTo>
                  <a:pt x="5265847" y="1878594"/>
                  <a:pt x="5418966" y="2031713"/>
                  <a:pt x="5418966" y="2220594"/>
                </a:cubicBezTo>
                <a:lnTo>
                  <a:pt x="5418966" y="6400800"/>
                </a:lnTo>
                <a:lnTo>
                  <a:pt x="4734966" y="6400800"/>
                </a:lnTo>
                <a:lnTo>
                  <a:pt x="4734966" y="2220594"/>
                </a:lnTo>
                <a:cubicBezTo>
                  <a:pt x="4734966" y="2031713"/>
                  <a:pt x="4888085" y="1878594"/>
                  <a:pt x="5076966" y="1878594"/>
                </a:cubicBezTo>
                <a:close/>
                <a:moveTo>
                  <a:pt x="342000" y="1878594"/>
                </a:moveTo>
                <a:cubicBezTo>
                  <a:pt x="530881" y="1878594"/>
                  <a:pt x="684000" y="2031713"/>
                  <a:pt x="684000" y="2220594"/>
                </a:cubicBezTo>
                <a:lnTo>
                  <a:pt x="684000" y="6400800"/>
                </a:lnTo>
                <a:lnTo>
                  <a:pt x="0" y="6400800"/>
                </a:lnTo>
                <a:lnTo>
                  <a:pt x="0" y="2220594"/>
                </a:lnTo>
                <a:cubicBezTo>
                  <a:pt x="0" y="2031713"/>
                  <a:pt x="153119" y="1878594"/>
                  <a:pt x="342000" y="1878594"/>
                </a:cubicBezTo>
                <a:close/>
                <a:moveTo>
                  <a:pt x="4287805" y="1252396"/>
                </a:moveTo>
                <a:cubicBezTo>
                  <a:pt x="4476686" y="1252396"/>
                  <a:pt x="4629805" y="1405515"/>
                  <a:pt x="4629805" y="1594396"/>
                </a:cubicBezTo>
                <a:lnTo>
                  <a:pt x="4629805" y="6400800"/>
                </a:lnTo>
                <a:lnTo>
                  <a:pt x="3945805" y="6400800"/>
                </a:lnTo>
                <a:lnTo>
                  <a:pt x="3945805" y="1594396"/>
                </a:lnTo>
                <a:cubicBezTo>
                  <a:pt x="3945805" y="1405515"/>
                  <a:pt x="4098924" y="1252396"/>
                  <a:pt x="4287805" y="1252396"/>
                </a:cubicBezTo>
                <a:close/>
                <a:moveTo>
                  <a:pt x="1131160" y="1252396"/>
                </a:moveTo>
                <a:cubicBezTo>
                  <a:pt x="1320042" y="1252396"/>
                  <a:pt x="1473161" y="1405515"/>
                  <a:pt x="1473161" y="1594396"/>
                </a:cubicBezTo>
                <a:lnTo>
                  <a:pt x="1473161" y="6400800"/>
                </a:lnTo>
                <a:lnTo>
                  <a:pt x="789161" y="6400800"/>
                </a:lnTo>
                <a:lnTo>
                  <a:pt x="789161" y="1594396"/>
                </a:lnTo>
                <a:cubicBezTo>
                  <a:pt x="789161" y="1405515"/>
                  <a:pt x="942280" y="1252396"/>
                  <a:pt x="1131160" y="1252396"/>
                </a:cubicBezTo>
                <a:close/>
                <a:moveTo>
                  <a:pt x="3498644" y="626198"/>
                </a:moveTo>
                <a:cubicBezTo>
                  <a:pt x="3687525" y="626198"/>
                  <a:pt x="3840644" y="779317"/>
                  <a:pt x="3840644" y="968198"/>
                </a:cubicBezTo>
                <a:lnTo>
                  <a:pt x="3840644" y="6400800"/>
                </a:lnTo>
                <a:lnTo>
                  <a:pt x="3156644" y="6400800"/>
                </a:lnTo>
                <a:lnTo>
                  <a:pt x="3156644" y="968198"/>
                </a:lnTo>
                <a:cubicBezTo>
                  <a:pt x="3156644" y="779317"/>
                  <a:pt x="3309763" y="626198"/>
                  <a:pt x="3498644" y="626198"/>
                </a:cubicBezTo>
                <a:close/>
                <a:moveTo>
                  <a:pt x="1920322" y="626198"/>
                </a:moveTo>
                <a:cubicBezTo>
                  <a:pt x="2109203" y="626198"/>
                  <a:pt x="2262322" y="779317"/>
                  <a:pt x="2262322" y="968198"/>
                </a:cubicBezTo>
                <a:lnTo>
                  <a:pt x="2262322" y="6400800"/>
                </a:lnTo>
                <a:lnTo>
                  <a:pt x="1578322" y="6400800"/>
                </a:lnTo>
                <a:lnTo>
                  <a:pt x="1578322" y="968198"/>
                </a:lnTo>
                <a:cubicBezTo>
                  <a:pt x="1578322" y="779317"/>
                  <a:pt x="1731441" y="626198"/>
                  <a:pt x="1920322" y="626198"/>
                </a:cubicBezTo>
                <a:close/>
                <a:moveTo>
                  <a:pt x="2709483" y="0"/>
                </a:moveTo>
                <a:cubicBezTo>
                  <a:pt x="2898364" y="0"/>
                  <a:pt x="3051483" y="153119"/>
                  <a:pt x="3051483" y="342000"/>
                </a:cubicBezTo>
                <a:lnTo>
                  <a:pt x="3051483" y="6375964"/>
                </a:lnTo>
                <a:lnTo>
                  <a:pt x="3048979" y="6400800"/>
                </a:lnTo>
                <a:lnTo>
                  <a:pt x="2369987" y="6400800"/>
                </a:lnTo>
                <a:lnTo>
                  <a:pt x="2367483" y="6375964"/>
                </a:lnTo>
                <a:lnTo>
                  <a:pt x="2367483" y="342000"/>
                </a:lnTo>
                <a:cubicBezTo>
                  <a:pt x="2367483" y="153119"/>
                  <a:pt x="2520602" y="0"/>
                  <a:pt x="2709483"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F4F8F920-2344-4B56-8732-344A40AEF50D}"/>
              </a:ext>
            </a:extLst>
          </p:cNvPr>
          <p:cNvSpPr>
            <a:spLocks noGrp="1"/>
          </p:cNvSpPr>
          <p:nvPr>
            <p:ph type="pic" idx="12" hasCustomPrompt="1"/>
          </p:nvPr>
        </p:nvSpPr>
        <p:spPr>
          <a:xfrm>
            <a:off x="3735978" y="1288869"/>
            <a:ext cx="4423955" cy="2499360"/>
          </a:xfrm>
          <a:custGeom>
            <a:avLst/>
            <a:gdLst>
              <a:gd name="connsiteX0" fmla="*/ 0 w 4423955"/>
              <a:gd name="connsiteY0" fmla="*/ 0 h 2499360"/>
              <a:gd name="connsiteX1" fmla="*/ 4423955 w 4423955"/>
              <a:gd name="connsiteY1" fmla="*/ 0 h 2499360"/>
              <a:gd name="connsiteX2" fmla="*/ 4423955 w 4423955"/>
              <a:gd name="connsiteY2" fmla="*/ 2499360 h 2499360"/>
              <a:gd name="connsiteX3" fmla="*/ 0 w 4423955"/>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4423955" h="2499360">
                <a:moveTo>
                  <a:pt x="0" y="0"/>
                </a:moveTo>
                <a:lnTo>
                  <a:pt x="4423955" y="0"/>
                </a:lnTo>
                <a:lnTo>
                  <a:pt x="4423955" y="2499360"/>
                </a:lnTo>
                <a:lnTo>
                  <a:pt x="0" y="2499360"/>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19950F4E-DC35-47C0-AF03-10B1738755F5}"/>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2DAA667-36E5-482D-9F54-32B2E46999CA}"/>
              </a:ext>
            </a:extLst>
          </p:cNvPr>
          <p:cNvSpPr txBox="1"/>
          <p:nvPr/>
        </p:nvSpPr>
        <p:spPr>
          <a:xfrm>
            <a:off x="732790" y="606888"/>
            <a:ext cx="8999039" cy="1107996"/>
          </a:xfrm>
          <a:prstGeom prst="rect">
            <a:avLst/>
          </a:prstGeom>
          <a:noFill/>
        </p:spPr>
        <p:txBody>
          <a:bodyPr wrap="square" rtlCol="0" anchor="ctr">
            <a:spAutoFit/>
          </a:bodyPr>
          <a:lstStyle/>
          <a:p>
            <a:r>
              <a:rPr lang="ar-DZ" altLang="ko-KR" sz="6600" dirty="0">
                <a:solidFill>
                  <a:schemeClr val="tx1">
                    <a:lumMod val="75000"/>
                    <a:lumOff val="25000"/>
                  </a:schemeClr>
                </a:solidFill>
                <a:effectLst>
                  <a:outerShdw blurRad="38100" dist="38100" dir="2700000" algn="tl">
                    <a:srgbClr val="000000">
                      <a:alpha val="43137"/>
                    </a:srgbClr>
                  </a:outerShdw>
                </a:effectLst>
                <a:latin typeface="Sakkal Majalla" pitchFamily="2" charset="-78"/>
                <a:cs typeface="Sakkal Majalla" pitchFamily="2" charset="-78"/>
              </a:rPr>
              <a:t>مدخل لوسائل الاعلام والاتصال</a:t>
            </a:r>
          </a:p>
        </p:txBody>
      </p:sp>
      <p:sp>
        <p:nvSpPr>
          <p:cNvPr id="12" name="TextBox 9">
            <a:extLst>
              <a:ext uri="{FF2B5EF4-FFF2-40B4-BE49-F238E27FC236}">
                <a16:creationId xmlns:a16="http://schemas.microsoft.com/office/drawing/2014/main" id="{1A94EB18-56FD-424D-A0AA-1D17E8496CA2}"/>
              </a:ext>
            </a:extLst>
          </p:cNvPr>
          <p:cNvSpPr txBox="1"/>
          <p:nvPr/>
        </p:nvSpPr>
        <p:spPr>
          <a:xfrm>
            <a:off x="1864904" y="5793089"/>
            <a:ext cx="8424273" cy="646331"/>
          </a:xfrm>
          <a:prstGeom prst="rect">
            <a:avLst/>
          </a:prstGeom>
          <a:noFill/>
        </p:spPr>
        <p:txBody>
          <a:bodyPr wrap="square" rtlCol="0" anchor="ctr">
            <a:spAutoFit/>
          </a:bodyPr>
          <a:lstStyle/>
          <a:p>
            <a:r>
              <a:rPr lang="ar-DZ" altLang="ko-KR" sz="3600" b="1" dirty="0" err="1">
                <a:latin typeface="Sakkal Majalla" pitchFamily="2" charset="-78"/>
                <a:cs typeface="Sakkal Majalla" pitchFamily="2" charset="-78"/>
              </a:rPr>
              <a:t>أ.فاطمة</a:t>
            </a:r>
            <a:r>
              <a:rPr lang="ar-DZ" altLang="ko-KR" sz="3600" b="1" dirty="0">
                <a:latin typeface="Sakkal Majalla" pitchFamily="2" charset="-78"/>
                <a:cs typeface="Sakkal Majalla" pitchFamily="2" charset="-78"/>
              </a:rPr>
              <a:t> طيفور</a:t>
            </a:r>
            <a:endParaRPr lang="ko-KR" altLang="en-US" sz="5400" b="1" dirty="0">
              <a:latin typeface="Sakkal Majalla" pitchFamily="2" charset="-78"/>
              <a:cs typeface="Sakkal Majalla" pitchFamily="2" charset="-78"/>
            </a:endParaRPr>
          </a:p>
        </p:txBody>
      </p:sp>
    </p:spTree>
    <p:extLst>
      <p:ext uri="{BB962C8B-B14F-4D97-AF65-F5344CB8AC3E}">
        <p14:creationId xmlns:p14="http://schemas.microsoft.com/office/powerpoint/2010/main" val="188430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السياق العام لهاته المرحلة </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8" name="Rectangle à coins arrondis 7"/>
          <p:cNvSpPr/>
          <p:nvPr/>
        </p:nvSpPr>
        <p:spPr>
          <a:xfrm>
            <a:off x="2743200" y="3018971"/>
            <a:ext cx="8244115"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نجم شمال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افريقيا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(1926)، نادي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الترقي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(1927)، جمعية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الوفاق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(1929)، جمعية العلماء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المسلمين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(1931</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3120572" y="1632856"/>
            <a:ext cx="8686800"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أ.</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اولى بذور العمل التنظيمي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الجمعوي</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السياسي والثقافي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والاصلاحي</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5" name="Rectangle à coins arrondis 14"/>
          <p:cNvSpPr/>
          <p:nvPr/>
        </p:nvSpPr>
        <p:spPr>
          <a:xfrm>
            <a:off x="2728686" y="4107543"/>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ب.الانطلاق الفعلي للصحافة الاصلاحية مع منتصف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العشرينات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(1925</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Flèche vers le bas 17"/>
          <p:cNvSpPr/>
          <p:nvPr/>
        </p:nvSpPr>
        <p:spPr>
          <a:xfrm>
            <a:off x="10726057" y="2540001"/>
            <a:ext cx="914400"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2000"/>
                                        <p:tgtEl>
                                          <p:spTgt spid="1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fade">
                                      <p:cBhvr>
                                        <p:cTn id="27" dur="20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fade">
                                      <p:cBhvr>
                                        <p:cTn id="37" dur="2000"/>
                                        <p:tgtEl>
                                          <p:spTgt spid="1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4" grpId="0" build="p" animBg="1"/>
      <p:bldP spid="15" grpId="0" build="p"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10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8027852" y="603334"/>
            <a:ext cx="2065786"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sp>
        <p:nvSpPr>
          <p:cNvPr id="14" name="Rectangle à coins arrondis 13"/>
          <p:cNvSpPr/>
          <p:nvPr/>
        </p:nvSpPr>
        <p:spPr>
          <a:xfrm>
            <a:off x="3120572" y="1632855"/>
            <a:ext cx="8686800" cy="2474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4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الجرائد التي ميزت حقبة قبيل ازدهار </a:t>
            </a:r>
          </a:p>
          <a:p>
            <a:pPr algn="ctr"/>
            <a:r>
              <a:rPr lang="ar-DZ" sz="44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انتشار الصحافة الاصلاحية </a:t>
            </a:r>
            <a:endParaRPr lang="fr-FR" sz="44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569029" y="5544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جريدة الاقدام 1919- 1923</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9154" name="Picture 2"/>
          <p:cNvPicPr>
            <a:picLocks noChangeAspect="1" noChangeArrowheads="1"/>
          </p:cNvPicPr>
          <p:nvPr/>
        </p:nvPicPr>
        <p:blipFill>
          <a:blip r:embed="rId2" cstate="print"/>
          <a:srcRect/>
          <a:stretch>
            <a:fillRect/>
          </a:stretch>
        </p:blipFill>
        <p:spPr bwMode="auto">
          <a:xfrm>
            <a:off x="2423886" y="1428750"/>
            <a:ext cx="8403771"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wipe(down)">
                                      <p:cBhvr>
                                        <p:cTn id="12" dur="500"/>
                                        <p:tgtEl>
                                          <p:spTgt spid="49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bg/>
                                          </p:spTgt>
                                        </p:tgtEl>
                                        <p:attrNameLst>
                                          <p:attrName>style.visibility</p:attrName>
                                        </p:attrNameLst>
                                      </p:cBhvr>
                                      <p:to>
                                        <p:strVal val="visible"/>
                                      </p:to>
                                    </p:set>
                                    <p:animEffect transition="in" filter="fade">
                                      <p:cBhvr>
                                        <p:cTn id="17" dur="2000"/>
                                        <p:tgtEl>
                                          <p:spTgt spid="1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2975429" y="603334"/>
            <a:ext cx="7118209" cy="1509853"/>
            <a:chOff x="5481024" y="798302"/>
            <a:chExt cx="3130680" cy="1509853"/>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1446550"/>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النهج التحريري لجريدة الاقدام</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8" name="Rectangle à coins arrondis 7"/>
          <p:cNvSpPr/>
          <p:nvPr/>
        </p:nvSpPr>
        <p:spPr>
          <a:xfrm>
            <a:off x="3178629" y="2786741"/>
            <a:ext cx="8577943" cy="1146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القسم الفرنسي يكتب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به</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المستفيدين من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التجنيس</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ذوو التوجه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الاندماحي</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امثال</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3120572" y="1632856"/>
            <a:ext cx="8686800" cy="10087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القسم العربي: يكتب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بها</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الامير خالد تتبنى قضايا الجزائريين ومطالب المسلمين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5" name="Rectangle à coins arrondis 14"/>
          <p:cNvSpPr/>
          <p:nvPr/>
        </p:nvSpPr>
        <p:spPr>
          <a:xfrm>
            <a:off x="2728686" y="4107543"/>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سبب التوقف: مادية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Rectangle à coins arrondis 9"/>
          <p:cNvSpPr/>
          <p:nvPr/>
        </p:nvSpPr>
        <p:spPr>
          <a:xfrm>
            <a:off x="2750457" y="5159828"/>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لتعاود الانطلاق ولكن بتوجه اندماجي 1925-1935</a:t>
            </a:r>
          </a:p>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(المنتخبين الحاج عمار،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قايد</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حمود، فيدرالية منتخبي العاصمة</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2000"/>
                                        <p:tgtEl>
                                          <p:spTgt spid="1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wipe(down)">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bg/>
                                          </p:spTgt>
                                        </p:tgtEl>
                                        <p:attrNameLst>
                                          <p:attrName>style.visibility</p:attrName>
                                        </p:attrNameLst>
                                      </p:cBhvr>
                                      <p:to>
                                        <p:strVal val="visible"/>
                                      </p:to>
                                    </p:set>
                                    <p:animEffect transition="in" filter="wipe(down)">
                                      <p:cBhvr>
                                        <p:cTn id="32" dur="500"/>
                                        <p:tgtEl>
                                          <p:spTgt spid="15">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down)">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wipe(down)">
                                      <p:cBhvr>
                                        <p:cTn id="42" dur="500"/>
                                        <p:tgtEl>
                                          <p:spTgt spid="10">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down)">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down)">
                                      <p:cBhvr>
                                        <p:cTn id="5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4" grpId="0" build="p" animBg="1"/>
      <p:bldP spid="15" grpId="0" build="p" animBg="1"/>
      <p:bldP spid="1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اسبوعية الصديق 1920-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1922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(عمر بن قدور</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تيار اصلاحي اجتماعي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2685143" y="2467429"/>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اسبوعية الفاروق: 1920-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1921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(عمر بن قدور)- تيار اصلاحي اجتماعي </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Rectangle à coins arrondis 8"/>
          <p:cNvSpPr/>
          <p:nvPr/>
        </p:nvSpPr>
        <p:spPr>
          <a:xfrm>
            <a:off x="2525487" y="3621315"/>
            <a:ext cx="9020628"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اسبوعية لسان الدين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1923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(الطريقة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العليوية</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الحسن بن عبد العزيز</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fade">
                                      <p:cBhvr>
                                        <p:cTn id="12" dur="2000"/>
                                        <p:tgtEl>
                                          <p:spTgt spid="1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wipe(down)">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 calcmode="lin" valueType="num">
                                      <p:cBhvr additive="base">
                                        <p:cTn id="3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8" grpId="0" build="p" animBg="1"/>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الفردية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2685143" y="2467429"/>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الجمعوية</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fade">
                                      <p:cBhvr>
                                        <p:cTn id="13" dur="20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fade">
                                      <p:cBhvr>
                                        <p:cTn id="23" dur="2000"/>
                                        <p:tgtEl>
                                          <p:spTgt spid="8">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8027852" y="603334"/>
            <a:ext cx="2065786"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sp>
        <p:nvSpPr>
          <p:cNvPr id="14" name="Rectangle à coins arrondis 13"/>
          <p:cNvSpPr/>
          <p:nvPr/>
        </p:nvSpPr>
        <p:spPr>
          <a:xfrm>
            <a:off x="3120572" y="1632855"/>
            <a:ext cx="8686800" cy="2474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4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انواع الصحافة الاصلاحية للمرحلة الاولى </a:t>
            </a:r>
          </a:p>
          <a:p>
            <a:pPr algn="ctr"/>
            <a:r>
              <a:rPr lang="ar-DZ" sz="44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1925- 1936</a:t>
            </a:r>
            <a:endParaRPr lang="fr-FR" sz="44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الفردية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(صحافة مصلحين جزائريين</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2830285"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ابن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باديس</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8824686" y="4245429"/>
            <a:ext cx="2793999"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آل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عقبي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(احمد،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علي </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الطيب</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8911771" y="5268686"/>
            <a:ext cx="2830285"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محمد السعيد الزاهري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جريدتي المنتقد والشهاب</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Flèche gauche 17"/>
          <p:cNvSpPr/>
          <p:nvPr/>
        </p:nvSpPr>
        <p:spPr>
          <a:xfrm>
            <a:off x="7830456" y="5580742"/>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5080000" y="5312229"/>
            <a:ext cx="248194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جريدة الجزائر</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صحيفة سياسية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تذهيبية</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انتقادية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Flèche gauche 21"/>
          <p:cNvSpPr/>
          <p:nvPr/>
        </p:nvSpPr>
        <p:spPr>
          <a:xfrm>
            <a:off x="4064000" y="5631543"/>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06400" y="5333999"/>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الجزائر للجزائريين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4" name="Flèche gauche 23"/>
          <p:cNvSpPr/>
          <p:nvPr/>
        </p:nvSpPr>
        <p:spPr>
          <a:xfrm>
            <a:off x="7946571" y="4477657"/>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4448629" y="4281714"/>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اسبوعية صدى الصحراء</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6" name="Flèche gauche 25"/>
          <p:cNvSpPr/>
          <p:nvPr/>
        </p:nvSpPr>
        <p:spPr>
          <a:xfrm>
            <a:off x="3614057" y="4557486"/>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232229" y="4434113"/>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اصلاحية دينية اجتماعية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Effect transition="in" filter="fade">
                                      <p:cBhvr>
                                        <p:cTn id="32" dur="2000"/>
                                        <p:tgtEl>
                                          <p:spTgt spid="17">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2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bg/>
                                          </p:spTgt>
                                        </p:tgtEl>
                                        <p:attrNameLst>
                                          <p:attrName>style.visibility</p:attrName>
                                        </p:attrNameLst>
                                      </p:cBhvr>
                                      <p:to>
                                        <p:strVal val="visible"/>
                                      </p:to>
                                    </p:set>
                                    <p:animEffect transition="in" filter="fade">
                                      <p:cBhvr>
                                        <p:cTn id="47" dur="2000"/>
                                        <p:tgtEl>
                                          <p:spTgt spid="21">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fade">
                                      <p:cBhvr>
                                        <p:cTn id="50" dur="2000"/>
                                        <p:tgtEl>
                                          <p:spTgt spid="2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1">
                                            <p:bg/>
                                          </p:spTgt>
                                        </p:tgtEl>
                                        <p:attrNameLst>
                                          <p:attrName>style.visibility</p:attrName>
                                        </p:attrNameLst>
                                      </p:cBhvr>
                                      <p:to>
                                        <p:strVal val="visible"/>
                                      </p:to>
                                    </p:set>
                                    <p:animEffect transition="in" filter="wipe(down)">
                                      <p:cBhvr>
                                        <p:cTn id="55" dur="500"/>
                                        <p:tgtEl>
                                          <p:spTgt spid="11">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wipe(down)">
                                      <p:cBhvr>
                                        <p:cTn id="6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8" grpId="0" build="p" animBg="1"/>
      <p:bldP spid="11" grpId="0" build="p" animBg="1"/>
      <p:bldP spid="16" grpId="0" animBg="1"/>
      <p:bldP spid="17" grpId="0" build="p" animBg="1"/>
      <p:bldP spid="20" grpId="0" animBg="1"/>
      <p:bldP spid="2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الجمعوية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جرائد نجم شمال افريقيا</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اقدام باريس</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9" name="Rectangle à coins arrondis 18"/>
          <p:cNvSpPr/>
          <p:nvPr/>
        </p:nvSpPr>
        <p:spPr>
          <a:xfrm>
            <a:off x="4586514" y="5312229"/>
            <a:ext cx="3251200"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الشعب الافريقي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تنظيم سياسي يطالب بالاستقلال</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5" name="Rectangle à coins arrondis 24"/>
          <p:cNvSpPr/>
          <p:nvPr/>
        </p:nvSpPr>
        <p:spPr>
          <a:xfrm>
            <a:off x="4448629" y="4281714"/>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اقدام شمال افريقيا</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Effect transition="in" filter="wipe(down)">
                                      <p:cBhvr>
                                        <p:cTn id="32" dur="500"/>
                                        <p:tgtEl>
                                          <p:spTgt spid="17">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wipe(down)">
                                      <p:cBhvr>
                                        <p:cTn id="42" dur="5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down)">
                                      <p:cBhvr>
                                        <p:cTn id="47" dur="5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bg/>
                                          </p:spTgt>
                                        </p:tgtEl>
                                        <p:attrNameLst>
                                          <p:attrName>style.visibility</p:attrName>
                                        </p:attrNameLst>
                                      </p:cBhvr>
                                      <p:to>
                                        <p:strVal val="visible"/>
                                      </p:to>
                                    </p:set>
                                    <p:animEffect transition="in" filter="wipe(down)">
                                      <p:cBhvr>
                                        <p:cTn id="52" dur="500"/>
                                        <p:tgtEl>
                                          <p:spTgt spid="19">
                                            <p:bg/>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wipe(down)">
                                      <p:cBhvr>
                                        <p:cTn id="57" dur="5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bg/>
                                          </p:spTgt>
                                        </p:tgtEl>
                                        <p:attrNameLst>
                                          <p:attrName>style.visibility</p:attrName>
                                        </p:attrNameLst>
                                      </p:cBhvr>
                                      <p:to>
                                        <p:strVal val="visible"/>
                                      </p:to>
                                    </p:set>
                                    <p:animEffect transition="in" filter="fade">
                                      <p:cBhvr>
                                        <p:cTn id="67" dur="2000"/>
                                        <p:tgtEl>
                                          <p:spTgt spid="21">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8" grpId="0" build="p" animBg="1"/>
      <p:bldP spid="16" grpId="0" animBg="1"/>
      <p:bldP spid="17" grpId="0" build="p" animBg="1"/>
      <p:bldP spid="19" grpId="0" build="p" animBg="1"/>
      <p:bldP spid="20" grpId="0" animBg="1"/>
      <p:bldP spid="21" grpId="0" build="p" animBg="1"/>
      <p:bldP spid="2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728657A-3330-4E20-9C68-3FCF67136681}"/>
              </a:ext>
            </a:extLst>
          </p:cNvPr>
          <p:cNvSpPr txBox="1"/>
          <p:nvPr/>
        </p:nvSpPr>
        <p:spPr>
          <a:xfrm>
            <a:off x="2235200" y="121466"/>
            <a:ext cx="8347491" cy="923330"/>
          </a:xfrm>
          <a:prstGeom prst="rect">
            <a:avLst/>
          </a:prstGeom>
          <a:noFill/>
        </p:spPr>
        <p:txBody>
          <a:bodyPr wrap="square" rtlCol="0" anchor="ctr">
            <a:spAutoFit/>
          </a:bodyPr>
          <a:lstStyle/>
          <a:p>
            <a:pPr rtl="1"/>
            <a:r>
              <a:rPr lang="ar-DZ" sz="5400" b="1" dirty="0">
                <a:latin typeface="Sakkal Majalla" pitchFamily="2" charset="-78"/>
                <a:cs typeface="Sakkal Majalla" pitchFamily="2" charset="-78"/>
              </a:rPr>
              <a:t>الصحافة الاصلاحية: 1919-1953</a:t>
            </a:r>
            <a:endParaRPr lang="fr-FR" sz="5400" dirty="0">
              <a:latin typeface="Sakkal Majalla" pitchFamily="2" charset="-78"/>
              <a:cs typeface="Sakkal Majalla" pitchFamily="2" charset="-78"/>
            </a:endParaRPr>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الجمعوية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رابطة الدفاع عن المسلمين الجزائريين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الشعب الجزائري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تنظيم سياسي يطالب بالاستقلال</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Rectangle à coins arrondis 17"/>
          <p:cNvSpPr/>
          <p:nvPr/>
        </p:nvSpPr>
        <p:spPr>
          <a:xfrm>
            <a:off x="8817428" y="4477658"/>
            <a:ext cx="3135086" cy="14151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مجلة الجمعية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الودادية</a:t>
            </a: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  للتلاميذ المسلمين بشمال افريقيا</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Flèche gauche 21"/>
          <p:cNvSpPr/>
          <p:nvPr/>
        </p:nvSpPr>
        <p:spPr>
          <a:xfrm>
            <a:off x="7917542" y="4709886"/>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579258" y="4528457"/>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التلميذ</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4" name="Flèche gauche 23"/>
          <p:cNvSpPr/>
          <p:nvPr/>
        </p:nvSpPr>
        <p:spPr>
          <a:xfrm>
            <a:off x="3643085" y="4847771"/>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406400" y="4535713"/>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الحياة الطلابية مواد فكرية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وادبية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الجمعوية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جمعية العلماء المسلمين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اسبوعية السنة المحمدية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نشر اصول الدعوة الاصلاحية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Flèche gauche 21"/>
          <p:cNvSpPr/>
          <p:nvPr/>
        </p:nvSpPr>
        <p:spPr>
          <a:xfrm>
            <a:off x="7917542" y="4709886"/>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579258" y="4528457"/>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الشريعة النبوية المحمدية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9" name="Rectangle à coins arrondis 18"/>
          <p:cNvSpPr/>
          <p:nvPr/>
        </p:nvSpPr>
        <p:spPr>
          <a:xfrm>
            <a:off x="4688115" y="5638800"/>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الصراط السوي/ البصائر</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0178" name="Picture 2"/>
          <p:cNvPicPr>
            <a:picLocks noChangeAspect="1" noChangeArrowheads="1"/>
          </p:cNvPicPr>
          <p:nvPr/>
        </p:nvPicPr>
        <p:blipFill>
          <a:blip r:embed="rId2" cstate="print"/>
          <a:srcRect/>
          <a:stretch>
            <a:fillRect/>
          </a:stretch>
        </p:blipFill>
        <p:spPr bwMode="auto">
          <a:xfrm>
            <a:off x="3148013" y="333828"/>
            <a:ext cx="8550501" cy="652417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1202" name="Picture 2"/>
          <p:cNvPicPr>
            <a:picLocks noChangeAspect="1" noChangeArrowheads="1"/>
          </p:cNvPicPr>
          <p:nvPr/>
        </p:nvPicPr>
        <p:blipFill>
          <a:blip r:embed="rId2" cstate="print"/>
          <a:srcRect/>
          <a:stretch>
            <a:fillRect/>
          </a:stretch>
        </p:blipFill>
        <p:spPr bwMode="auto">
          <a:xfrm>
            <a:off x="1727200" y="-217714"/>
            <a:ext cx="9913257" cy="707571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الجمعوية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جمعية الوفاق الاصلاحية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الحياة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ناطقة باللغتين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Flèche gauche 21"/>
          <p:cNvSpPr/>
          <p:nvPr/>
        </p:nvSpPr>
        <p:spPr>
          <a:xfrm>
            <a:off x="7917542" y="4709886"/>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1335314" y="4528457"/>
            <a:ext cx="6458857"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البلاغ الجزائري/ لسان الدين/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Rectangle à coins arrondis 17"/>
          <p:cNvSpPr/>
          <p:nvPr/>
        </p:nvSpPr>
        <p:spPr>
          <a:xfrm>
            <a:off x="8831942" y="4434114"/>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جمعيات </a:t>
            </a:r>
            <a:r>
              <a:rPr lang="ar-DZ" sz="3200" b="1" dirty="0" err="1">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الطرقيين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4" name="Rectangle à coins arrondis 23"/>
          <p:cNvSpPr/>
          <p:nvPr/>
        </p:nvSpPr>
        <p:spPr>
          <a:xfrm>
            <a:off x="8839199" y="5486400"/>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الزوايا</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5" name="Flèche gauche 24"/>
          <p:cNvSpPr/>
          <p:nvPr/>
        </p:nvSpPr>
        <p:spPr>
          <a:xfrm>
            <a:off x="7953827" y="5805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1270000" y="5624286"/>
            <a:ext cx="6458857"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الراشد/ الروح</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bg/>
                                          </p:spTgt>
                                        </p:tgtEl>
                                        <p:attrNameLst>
                                          <p:attrName>style.visibility</p:attrName>
                                        </p:attrNameLst>
                                      </p:cBhvr>
                                      <p:to>
                                        <p:strVal val="visible"/>
                                      </p:to>
                                    </p:set>
                                    <p:animEffect transition="in" filter="fade">
                                      <p:cBhvr>
                                        <p:cTn id="15" dur="2000"/>
                                        <p:tgtEl>
                                          <p:spTgt spid="1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20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bg/>
                                          </p:spTgt>
                                        </p:tgtEl>
                                        <p:attrNameLst>
                                          <p:attrName>style.visibility</p:attrName>
                                        </p:attrNameLst>
                                      </p:cBhvr>
                                      <p:to>
                                        <p:strVal val="visible"/>
                                      </p:to>
                                    </p:set>
                                    <p:animEffect transition="in" filter="fade">
                                      <p:cBhvr>
                                        <p:cTn id="23" dur="2000"/>
                                        <p:tgtEl>
                                          <p:spTgt spid="2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8" grpId="0" build="allAtOnce" animBg="1"/>
      <p:bldP spid="24"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875E15D9-849A-4D26-8B02-2433E671C9CB}"/>
              </a:ext>
            </a:extLst>
          </p:cNvPr>
          <p:cNvSpPr txBox="1"/>
          <p:nvPr/>
        </p:nvSpPr>
        <p:spPr>
          <a:xfrm>
            <a:off x="1756229" y="1348800"/>
            <a:ext cx="10000341" cy="769441"/>
          </a:xfrm>
          <a:prstGeom prst="rect">
            <a:avLst/>
          </a:prstGeom>
          <a:noFill/>
        </p:spPr>
        <p:txBody>
          <a:bodyPr wrap="square" lIns="108000" rIns="108000" rtlCol="0">
            <a:spAutoFit/>
          </a:bodyPr>
          <a:lstStyle/>
          <a:p>
            <a:pPr algn="ctr" rtl="1">
              <a:buFont typeface="Arial" charset="0"/>
              <a:buChar char="•"/>
            </a:pPr>
            <a:r>
              <a:rPr lang="ar-DZ" sz="4400" dirty="0">
                <a:latin typeface="Sakkal Majalla" pitchFamily="2" charset="-78"/>
                <a:cs typeface="Sakkal Majalla" pitchFamily="2" charset="-78"/>
              </a:rPr>
              <a:t>السياق العام</a:t>
            </a:r>
            <a:endParaRPr lang="fr-FR" sz="4400" dirty="0">
              <a:latin typeface="Sakkal Majalla" pitchFamily="2" charset="-78"/>
              <a:cs typeface="Sakkal Majalla" pitchFamily="2" charset="-78"/>
            </a:endParaRPr>
          </a:p>
        </p:txBody>
      </p:sp>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TextBox 8">
            <a:extLst>
              <a:ext uri="{FF2B5EF4-FFF2-40B4-BE49-F238E27FC236}">
                <a16:creationId xmlns:a16="http://schemas.microsoft.com/office/drawing/2014/main" id="{681307C1-3E1A-4E77-9C5F-EAB79FFEC9EC}"/>
              </a:ext>
            </a:extLst>
          </p:cNvPr>
          <p:cNvSpPr txBox="1"/>
          <p:nvPr/>
        </p:nvSpPr>
        <p:spPr>
          <a:xfrm>
            <a:off x="4126122" y="666637"/>
            <a:ext cx="5177535"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المرحلة الثانية 1936-1954</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2206171" y="3367314"/>
            <a:ext cx="9652001"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تشديد اللهجة الاعلامية للصحافة الاصلاحية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2177144" y="2344056"/>
            <a:ext cx="965925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r>
              <a:rPr lang="en-US" altLang="en-US" sz="3200" dirty="0">
                <a:solidFill>
                  <a:schemeClr val="tx1"/>
                </a:solidFill>
                <a:latin typeface="Arial" panose="020B0604020202020204" pitchFamily="34" charset="0"/>
              </a:rPr>
              <a:t>Establishment of the People's Party (1937)</a:t>
            </a:r>
            <a:br>
              <a:rPr lang="en-US" altLang="en-US" sz="3200" dirty="0">
                <a:solidFill>
                  <a:schemeClr val="tx1"/>
                </a:solidFill>
                <a:latin typeface="Arial" panose="020B0604020202020204" pitchFamily="34" charset="0"/>
              </a:rPr>
            </a:br>
            <a:br>
              <a:rPr lang="en-US" altLang="en-US" sz="3200" dirty="0">
                <a:solidFill>
                  <a:schemeClr val="tx1"/>
                </a:solidFill>
                <a:latin typeface="Arial" panose="020B0604020202020204" pitchFamily="34" charset="0"/>
              </a:rPr>
            </a:br>
            <a:endParaRPr lang="en-US" altLang="en-US" sz="3200" dirty="0">
              <a:solidFill>
                <a:schemeClr val="tx1"/>
              </a:solidFill>
              <a:latin typeface="Arial" panose="020B0604020202020204" pitchFamily="34" charset="0"/>
            </a:endParaRPr>
          </a:p>
          <a:p>
            <a:pPr algn="ct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5" name="Rectangle à coins arrondis 14"/>
          <p:cNvSpPr/>
          <p:nvPr/>
        </p:nvSpPr>
        <p:spPr>
          <a:xfrm>
            <a:off x="2177144" y="4868760"/>
            <a:ext cx="9550400"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r>
              <a:rPr lang="en-US" altLang="en-US" sz="3200" dirty="0">
                <a:solidFill>
                  <a:schemeClr val="tx1"/>
                </a:solidFill>
                <a:latin typeface="Arial" panose="020B0604020202020204" pitchFamily="34" charset="0"/>
              </a:rPr>
              <a:t>Tightening the media tone of reformist journalism</a:t>
            </a:r>
            <a:endParaRPr lang="ar-DZ" altLang="en-US" sz="3200" dirty="0">
              <a:solidFill>
                <a:schemeClr val="tx1"/>
              </a:solidFill>
              <a:latin typeface="Arial" panose="020B0604020202020204" pitchFamily="34" charset="0"/>
            </a:endParaRPr>
          </a:p>
          <a:p>
            <a:pPr algn="ctr"/>
            <a:r>
              <a:rPr lang="en-US" altLang="en-US" sz="3200" dirty="0">
                <a:solidFill>
                  <a:schemeClr val="tx1"/>
                </a:solidFill>
                <a:latin typeface="Arial" panose="020B0604020202020204" pitchFamily="34" charset="0"/>
              </a:rPr>
              <a:t>The emergence of politically diverse newspapers/ Communist, reformist/integrationist, national</a:t>
            </a:r>
            <a:endParaRPr lang="ar-DZ" altLang="en-US" sz="3200" dirty="0">
              <a:solidFill>
                <a:schemeClr val="tx1"/>
              </a:solidFill>
              <a:latin typeface="Arial" panose="020B0604020202020204" pitchFamily="34" charset="0"/>
            </a:endParaRPr>
          </a:p>
          <a:p>
            <a:pPr algn="ct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rPr>
              <a:t>The presence of some newspapers loyal to the French occupation</a:t>
            </a:r>
            <a:br>
              <a:rPr lang="en-US" altLang="en-US" sz="3200" dirty="0">
                <a:solidFill>
                  <a:schemeClr val="tx1"/>
                </a:solidFill>
                <a:latin typeface="Arial" panose="020B0604020202020204" pitchFamily="34" charset="0"/>
              </a:rPr>
            </a:br>
            <a:br>
              <a:rPr lang="en-US" altLang="en-US" sz="3200" dirty="0">
                <a:solidFill>
                  <a:schemeClr val="tx1"/>
                </a:solidFill>
                <a:latin typeface="Arial" panose="020B0604020202020204" pitchFamily="34" charset="0"/>
              </a:rPr>
            </a:br>
            <a:endParaRPr lang="en-US" altLang="en-US" sz="3200" dirty="0">
              <a:solidFill>
                <a:schemeClr val="tx1"/>
              </a:solidFill>
              <a:latin typeface="Arial" panose="020B0604020202020204" pitchFamily="34" charset="0"/>
            </a:endParaRPr>
          </a:p>
          <a:p>
            <a:pPr algn="ctr"/>
            <a:endParaRPr lang="ar-DZ" altLang="en-US" sz="3200" dirty="0">
              <a:solidFill>
                <a:schemeClr val="tx1"/>
              </a:solidFill>
              <a:latin typeface="Arial" panose="020B0604020202020204" pitchFamily="34" charset="0"/>
            </a:endParaRPr>
          </a:p>
          <a:p>
            <a:pPr algn="ctr"/>
            <a:br>
              <a:rPr lang="en-US" altLang="en-US" sz="3200" dirty="0">
                <a:solidFill>
                  <a:schemeClr val="tx1"/>
                </a:solidFill>
                <a:latin typeface="Arial" panose="020B0604020202020204" pitchFamily="34" charset="0"/>
              </a:rPr>
            </a:br>
            <a:br>
              <a:rPr lang="en-US" altLang="en-US" sz="3200" dirty="0">
                <a:solidFill>
                  <a:schemeClr val="tx1"/>
                </a:solidFill>
                <a:latin typeface="Arial" panose="020B0604020202020204" pitchFamily="34" charset="0"/>
              </a:rPr>
            </a:br>
            <a:endParaRPr lang="en-US" altLang="en-US" sz="3200" dirty="0">
              <a:solidFill>
                <a:schemeClr val="tx1"/>
              </a:solidFill>
              <a:latin typeface="Arial" panose="020B0604020202020204" pitchFamily="34" charset="0"/>
            </a:endParaRPr>
          </a:p>
          <a:p>
            <a:pPr algn="ct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Rectangle 4">
            <a:extLst>
              <a:ext uri="{FF2B5EF4-FFF2-40B4-BE49-F238E27FC236}">
                <a16:creationId xmlns:a16="http://schemas.microsoft.com/office/drawing/2014/main" id="{530FD27A-FC6A-EBDB-A9EB-2F451D3C86BD}"/>
              </a:ext>
            </a:extLst>
          </p:cNvPr>
          <p:cNvSpPr>
            <a:spLocks noChangeArrowheads="1"/>
          </p:cNvSpPr>
          <p:nvPr/>
        </p:nvSpPr>
        <p:spPr bwMode="auto">
          <a:xfrm>
            <a:off x="2692400" y="4326708"/>
            <a:ext cx="8768080" cy="43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fade">
                                      <p:cBhvr>
                                        <p:cTn id="17" dur="2000"/>
                                        <p:tgtEl>
                                          <p:spTgt spid="1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wipe(down)">
                                      <p:cBhvr>
                                        <p:cTn id="37" dur="500"/>
                                        <p:tgtEl>
                                          <p:spTgt spid="15">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xEl>
                                              <p:pRg st="11" end="11"/>
                                            </p:txEl>
                                          </p:spTgt>
                                        </p:tgtEl>
                                        <p:attrNameLst>
                                          <p:attrName>style.visibility</p:attrName>
                                        </p:attrNameLst>
                                      </p:cBhvr>
                                      <p:to>
                                        <p:strVal val="visible"/>
                                      </p:to>
                                    </p:set>
                                    <p:animEffect transition="in" filter="wipe(down)">
                                      <p:cBhvr>
                                        <p:cTn id="42" dur="500"/>
                                        <p:tgtEl>
                                          <p:spTgt spid="1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animEffect transition="in" filter="wipe(down)">
                                      <p:cBhvr>
                                        <p:cTn id="47" dur="500"/>
                                        <p:tgtEl>
                                          <p:spTgt spid="1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xEl>
                                              <p:pRg st="13" end="13"/>
                                            </p:txEl>
                                          </p:spTgt>
                                        </p:tgtEl>
                                        <p:attrNameLst>
                                          <p:attrName>style.visibility</p:attrName>
                                        </p:attrNameLst>
                                      </p:cBhvr>
                                      <p:to>
                                        <p:strVal val="visible"/>
                                      </p:to>
                                    </p:set>
                                    <p:animEffect transition="in" filter="wipe(down)">
                                      <p:cBhvr>
                                        <p:cTn id="52" dur="500"/>
                                        <p:tgtEl>
                                          <p:spTgt spid="1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xEl>
                                              <p:pRg st="15" end="15"/>
                                            </p:txEl>
                                          </p:spTgt>
                                        </p:tgtEl>
                                        <p:attrNameLst>
                                          <p:attrName>style.visibility</p:attrName>
                                        </p:attrNameLst>
                                      </p:cBhvr>
                                      <p:to>
                                        <p:strVal val="visible"/>
                                      </p:to>
                                    </p:set>
                                    <p:animEffect transition="in" filter="wipe(down)">
                                      <p:cBhvr>
                                        <p:cTn id="57" dur="500"/>
                                        <p:tgtEl>
                                          <p:spTgt spid="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build="p"/>
      <p:bldP spid="8" grpId="0" build="p" animBg="1"/>
      <p:bldP spid="14" grpId="0" build="p" animBg="1"/>
      <p:bldP spid="1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الاصلاحية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المغرب العربي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1937</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22889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التعبير عن حال المسلمين</a:t>
            </a:r>
            <a:endParaRPr lang="en-GB"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kumimoji="0" lang="en-US" altLang="en-US" sz="3200" b="0" i="0" u="none" strike="noStrike" cap="none" normalizeH="0" baseline="0" dirty="0">
                <a:ln>
                  <a:noFill/>
                </a:ln>
                <a:solidFill>
                  <a:schemeClr val="tx1"/>
                </a:solidFill>
                <a:effectLst/>
                <a:latin typeface="Arial" panose="020B0604020202020204" pitchFamily="34" charset="0"/>
              </a:rPr>
              <a:t>Expressing the condition of Muslims</a:t>
            </a:r>
            <a:br>
              <a:rPr kumimoji="0" lang="en-US" altLang="en-US" sz="3200" b="0" i="0" u="none" strike="noStrike" cap="none" normalizeH="0" baseline="0" dirty="0">
                <a:ln>
                  <a:noFill/>
                </a:ln>
                <a:solidFill>
                  <a:schemeClr val="tx1"/>
                </a:solidFill>
                <a:effectLst/>
                <a:latin typeface="Arial" panose="020B0604020202020204" pitchFamily="34" charset="0"/>
              </a:rPr>
            </a:br>
            <a:br>
              <a:rPr kumimoji="0" lang="en-US" altLang="en-US" sz="3200" b="0" i="0" u="none" strike="noStrike" cap="none" normalizeH="0" baseline="0" dirty="0">
                <a:ln>
                  <a:noFill/>
                </a:ln>
                <a:solidFill>
                  <a:schemeClr val="tx1"/>
                </a:solidFill>
                <a:effectLst/>
                <a:latin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a:p>
            <a:pPr algn="ct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Flèche gauche 21"/>
          <p:cNvSpPr/>
          <p:nvPr/>
        </p:nvSpPr>
        <p:spPr>
          <a:xfrm>
            <a:off x="7917542" y="4709886"/>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731657" y="4528457"/>
            <a:ext cx="3062514"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1938</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Rectangle à coins arrondis 17"/>
          <p:cNvSpPr/>
          <p:nvPr/>
        </p:nvSpPr>
        <p:spPr>
          <a:xfrm>
            <a:off x="8831942" y="4434114"/>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الوفاق</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wipe(down)">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bg/>
                                          </p:spTgt>
                                        </p:tgtEl>
                                        <p:attrNameLst>
                                          <p:attrName>style.visibility</p:attrName>
                                        </p:attrNameLst>
                                      </p:cBhvr>
                                      <p:to>
                                        <p:strVal val="visible"/>
                                      </p:to>
                                    </p:set>
                                    <p:animEffect transition="in" filter="wipe(down)">
                                      <p:cBhvr>
                                        <p:cTn id="27" dur="500"/>
                                        <p:tgtEl>
                                          <p:spTgt spid="18">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8" grpId="0" build="p" animBg="1"/>
      <p:bldP spid="18"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2656115" y="1480457"/>
            <a:ext cx="8810171"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الصحافة الاصلاحية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الشباب المسلم</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1952-1954</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قضايا الاصلاح والعدالة والتحرر</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2226" name="Picture 2"/>
          <p:cNvPicPr>
            <a:picLocks noChangeAspect="1" noChangeArrowheads="1"/>
          </p:cNvPicPr>
          <p:nvPr/>
        </p:nvPicPr>
        <p:blipFill>
          <a:blip r:embed="rId2" cstate="print"/>
          <a:srcRect/>
          <a:stretch>
            <a:fillRect/>
          </a:stretch>
        </p:blipFill>
        <p:spPr bwMode="auto">
          <a:xfrm>
            <a:off x="3027363" y="4379686"/>
            <a:ext cx="654367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اهم جرائد </a:t>
              </a:r>
              <a:r>
                <a:rPr lang="ar-DZ" altLang="ko-KR" sz="4400" b="1" dirty="0" err="1">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هاته</a:t>
              </a:r>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 المرحلة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endParaRPr lang="ko-KR" altLang="en-US" sz="4400" b="1" dirty="0">
                <a:solidFill>
                  <a:schemeClr val="accent1"/>
                </a:solidFill>
                <a:cs typeface="Arial" pitchFamily="34" charset="0"/>
              </a:endParaRPr>
            </a:p>
          </p:txBody>
        </p:sp>
      </p:grpSp>
      <p:sp>
        <p:nvSpPr>
          <p:cNvPr id="15" name="Rectangle à coins arrondis 14"/>
          <p:cNvSpPr/>
          <p:nvPr/>
        </p:nvSpPr>
        <p:spPr>
          <a:xfrm>
            <a:off x="1553029" y="1480457"/>
            <a:ext cx="9913257"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صحافة تجمع بين التيار الاصلاحي للعلماء والاتجاه الوطني لحزب انتصار الحريات</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Rectangle à coins arrondis 7"/>
          <p:cNvSpPr/>
          <p:nvPr/>
        </p:nvSpPr>
        <p:spPr>
          <a:xfrm>
            <a:off x="8795657" y="3193143"/>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افريقيا الشمالية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9" name="Flèche vers le bas 8"/>
          <p:cNvSpPr/>
          <p:nvPr/>
        </p:nvSpPr>
        <p:spPr>
          <a:xfrm>
            <a:off x="6328229" y="2481943"/>
            <a:ext cx="972457" cy="595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a:off x="7794171" y="3556000"/>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455886" y="3272971"/>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مجلة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0" name="Flèche gauche 19"/>
          <p:cNvSpPr/>
          <p:nvPr/>
        </p:nvSpPr>
        <p:spPr>
          <a:xfrm>
            <a:off x="3577771" y="351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254000" y="330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فكرية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à coins arrondis 13"/>
          <p:cNvSpPr/>
          <p:nvPr/>
        </p:nvSpPr>
        <p:spPr>
          <a:xfrm>
            <a:off x="8831943" y="4318000"/>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العبقرية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8" name="Flèche gauche 17"/>
          <p:cNvSpPr/>
          <p:nvPr/>
        </p:nvSpPr>
        <p:spPr>
          <a:xfrm>
            <a:off x="7859485" y="4651829"/>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4535715" y="4484914"/>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مجلة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2" name="Rectangle à coins arrondis 21"/>
          <p:cNvSpPr/>
          <p:nvPr/>
        </p:nvSpPr>
        <p:spPr>
          <a:xfrm>
            <a:off x="8824686" y="5471885"/>
            <a:ext cx="3135086"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الشعلة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3" name="Flèche gauche 22"/>
          <p:cNvSpPr/>
          <p:nvPr/>
        </p:nvSpPr>
        <p:spPr>
          <a:xfrm>
            <a:off x="7924800" y="5733143"/>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4688115" y="5609772"/>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اسبوعية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5" name="Rectangle à coins arrondis 24"/>
          <p:cNvSpPr/>
          <p:nvPr/>
        </p:nvSpPr>
        <p:spPr>
          <a:xfrm>
            <a:off x="391886" y="4579256"/>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اصلاحي وطني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6" name="Rectangle à coins arrondis 25"/>
          <p:cNvSpPr/>
          <p:nvPr/>
        </p:nvSpPr>
        <p:spPr>
          <a:xfrm>
            <a:off x="529772" y="5660570"/>
            <a:ext cx="321491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اصلاحي وطني</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27" name="Flèche gauche 26"/>
          <p:cNvSpPr/>
          <p:nvPr/>
        </p:nvSpPr>
        <p:spPr>
          <a:xfrm>
            <a:off x="3715656" y="4789714"/>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gauche 27"/>
          <p:cNvSpPr/>
          <p:nvPr/>
        </p:nvSpPr>
        <p:spPr>
          <a:xfrm>
            <a:off x="3780970" y="5914571"/>
            <a:ext cx="783772"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fade">
                                      <p:cBhvr>
                                        <p:cTn id="27" dur="20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bg/>
                                          </p:spTgt>
                                        </p:tgtEl>
                                        <p:attrNameLst>
                                          <p:attrName>style.visibility</p:attrName>
                                        </p:attrNameLst>
                                      </p:cBhvr>
                                      <p:to>
                                        <p:strVal val="visible"/>
                                      </p:to>
                                    </p:set>
                                    <p:animEffect transition="in" filter="wipe(down)">
                                      <p:cBhvr>
                                        <p:cTn id="37" dur="500"/>
                                        <p:tgtEl>
                                          <p:spTgt spid="22">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wipe(down)">
                                      <p:cBhvr>
                                        <p:cTn id="4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8" grpId="0" build="p" animBg="1"/>
      <p:bldP spid="14" grpId="0" build="p" animBg="1"/>
      <p:bldP spid="2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875E15D9-849A-4D26-8B02-2433E671C9CB}"/>
              </a:ext>
            </a:extLst>
          </p:cNvPr>
          <p:cNvSpPr txBox="1"/>
          <p:nvPr/>
        </p:nvSpPr>
        <p:spPr>
          <a:xfrm>
            <a:off x="2481942" y="1690506"/>
            <a:ext cx="9303657" cy="4585871"/>
          </a:xfrm>
          <a:prstGeom prst="rect">
            <a:avLst/>
          </a:prstGeom>
          <a:noFill/>
        </p:spPr>
        <p:txBody>
          <a:bodyPr wrap="square" lIns="108000" rIns="108000" rtlCol="0">
            <a:spAutoFit/>
          </a:bodyPr>
          <a:lstStyle/>
          <a:p>
            <a:pPr rtl="1"/>
            <a:r>
              <a:rPr lang="en-GB" sz="4000" b="1" dirty="0">
                <a:effectLst>
                  <a:outerShdw blurRad="38100" dist="38100" dir="2700000" algn="tl">
                    <a:srgbClr val="000000">
                      <a:alpha val="43137"/>
                    </a:srgbClr>
                  </a:outerShdw>
                </a:effectLst>
              </a:rPr>
              <a:t>reformist journalism</a:t>
            </a:r>
          </a:p>
          <a:p>
            <a:r>
              <a:rPr lang="en-GB" sz="3600" dirty="0"/>
              <a:t>The newspapers that produced ideas defending Algeria and the Algerians, calling for deep reforms in the thinking and beliefs of the Algerians, and attempting to liberate them from the mythical and superstitious thinking that some religious orders sought to entrench with the support of the occupation</a:t>
            </a:r>
            <a:endParaRPr lang="fr-FR" sz="7200" dirty="0">
              <a:latin typeface="Sakkal Majalla" pitchFamily="2" charset="-78"/>
              <a:cs typeface="Sakkal Majalla" pitchFamily="2" charset="-78"/>
            </a:endParaRPr>
          </a:p>
        </p:txBody>
      </p:sp>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TextBox 8">
            <a:extLst>
              <a:ext uri="{FF2B5EF4-FFF2-40B4-BE49-F238E27FC236}">
                <a16:creationId xmlns:a16="http://schemas.microsoft.com/office/drawing/2014/main" id="{681307C1-3E1A-4E77-9C5F-EAB79FFEC9EC}"/>
              </a:ext>
            </a:extLst>
          </p:cNvPr>
          <p:cNvSpPr txBox="1"/>
          <p:nvPr/>
        </p:nvSpPr>
        <p:spPr>
          <a:xfrm>
            <a:off x="4126122" y="666637"/>
            <a:ext cx="5177535"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875E15D9-849A-4D26-8B02-2433E671C9CB}"/>
              </a:ext>
            </a:extLst>
          </p:cNvPr>
          <p:cNvSpPr txBox="1"/>
          <p:nvPr/>
        </p:nvSpPr>
        <p:spPr>
          <a:xfrm>
            <a:off x="2481942" y="1690506"/>
            <a:ext cx="9303657" cy="3477875"/>
          </a:xfrm>
          <a:prstGeom prst="rect">
            <a:avLst/>
          </a:prstGeom>
          <a:noFill/>
        </p:spPr>
        <p:txBody>
          <a:bodyPr wrap="square" lIns="108000" rIns="108000" rtlCol="0">
            <a:spAutoFit/>
          </a:bodyPr>
          <a:lstStyle/>
          <a:p>
            <a:pPr algn="justLow" rtl="1"/>
            <a:r>
              <a:rPr lang="ar-DZ" sz="4400" dirty="0">
                <a:latin typeface="Sakkal Majalla" pitchFamily="2" charset="-78"/>
                <a:cs typeface="Sakkal Majalla" pitchFamily="2" charset="-78"/>
              </a:rPr>
              <a:t>هي الصحف التي كانت تنتج الافكار المدافعة عن الجزائر والجزائريين والمطالبة </a:t>
            </a:r>
            <a:r>
              <a:rPr lang="ar-DZ" sz="4400" dirty="0" err="1">
                <a:latin typeface="Sakkal Majalla" pitchFamily="2" charset="-78"/>
                <a:cs typeface="Sakkal Majalla" pitchFamily="2" charset="-78"/>
              </a:rPr>
              <a:t>بالاصلاحات</a:t>
            </a:r>
            <a:r>
              <a:rPr lang="ar-DZ" sz="4400" dirty="0">
                <a:latin typeface="Sakkal Majalla" pitchFamily="2" charset="-78"/>
                <a:cs typeface="Sakkal Majalla" pitchFamily="2" charset="-78"/>
              </a:rPr>
              <a:t> العميقة في تفكير ومعتقدات الجزائريين ومحاولة تخليصهم من الفكر الاسطوري والخرافي التي سعت بعض الزوايا ترسيخه بدعم من الاحتلال.</a:t>
            </a:r>
            <a:endParaRPr lang="fr-FR" sz="4400" dirty="0">
              <a:latin typeface="Sakkal Majalla" pitchFamily="2" charset="-78"/>
              <a:cs typeface="Sakkal Majalla" pitchFamily="2" charset="-78"/>
            </a:endParaRPr>
          </a:p>
        </p:txBody>
      </p:sp>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2831738" y="574305"/>
            <a:ext cx="6471919" cy="861773"/>
            <a:chOff x="4801964" y="769273"/>
            <a:chExt cx="3395300" cy="861773"/>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الصحافة الاصلاحيـــــــــــــــــــــــــــــــــــــــــــــــــــــــة</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4801964" y="769273"/>
              <a:ext cx="1083753" cy="769441"/>
            </a:xfrm>
            <a:prstGeom prst="rect">
              <a:avLst/>
            </a:prstGeom>
            <a:noFill/>
          </p:spPr>
          <p:txBody>
            <a:bodyPr wrap="square" lIns="108000" rIns="108000" rtlCol="0">
              <a:spAutoFit/>
            </a:bodyPr>
            <a:lstStyle/>
            <a:p>
              <a:pPr algn="ctr"/>
              <a:r>
                <a:rPr lang="ar-DZ" altLang="ko-KR" sz="4400" b="1" dirty="0">
                  <a:solidFill>
                    <a:schemeClr val="accent1"/>
                  </a:solidFill>
                  <a:cs typeface="Arial" pitchFamily="34" charset="0"/>
                </a:rPr>
                <a:t>04</a:t>
              </a:r>
              <a:endParaRPr lang="ko-KR" altLang="en-US" sz="4400" b="1" dirty="0">
                <a:solidFill>
                  <a:schemeClr val="accent1"/>
                </a:solidFill>
                <a:cs typeface="Arial" pitchFamily="34" charset="0"/>
              </a:endParaRPr>
            </a:p>
          </p:txBody>
        </p:sp>
      </p:grpSp>
    </p:spTree>
    <p:extLst>
      <p:ext uri="{BB962C8B-B14F-4D97-AF65-F5344CB8AC3E}">
        <p14:creationId xmlns:p14="http://schemas.microsoft.com/office/powerpoint/2010/main" val="37594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2813833" y="510121"/>
            <a:ext cx="6645128" cy="925957"/>
            <a:chOff x="4792571" y="705089"/>
            <a:chExt cx="3486169" cy="925957"/>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4792571" y="705089"/>
              <a:ext cx="3486169" cy="769441"/>
            </a:xfrm>
            <a:prstGeom prst="rect">
              <a:avLst/>
            </a:prstGeom>
            <a:noFill/>
          </p:spPr>
          <p:txBody>
            <a:bodyPr wrap="square" lIns="108000" rIns="108000" rtlCol="0">
              <a:spAutoFit/>
            </a:bodyPr>
            <a:lstStyle/>
            <a:p>
              <a:r>
                <a:rPr lang="ar-DZ"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grpSp>
      <p:sp>
        <p:nvSpPr>
          <p:cNvPr id="3" name="Rectangle 1">
            <a:extLst>
              <a:ext uri="{FF2B5EF4-FFF2-40B4-BE49-F238E27FC236}">
                <a16:creationId xmlns:a16="http://schemas.microsoft.com/office/drawing/2014/main" id="{86B08D68-3C7D-A79B-6A76-85920722182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DF8EA5E-3BC4-67A5-6DD4-39A3F4B8A4A6}"/>
              </a:ext>
            </a:extLst>
          </p:cNvPr>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7F923C3A-1E9A-149B-2CE1-1B1A3885AE0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59E724E-2DF0-CA9F-75B0-6721FDB749A2}"/>
              </a:ext>
            </a:extLst>
          </p:cNvPr>
          <p:cNvSpPr txBox="1"/>
          <p:nvPr/>
        </p:nvSpPr>
        <p:spPr>
          <a:xfrm>
            <a:off x="3666888" y="817897"/>
            <a:ext cx="7133192"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The general context of its emergence</a:t>
            </a:r>
            <a:br>
              <a:rPr kumimoji="0" lang="en-US" altLang="en-US" sz="2800" i="0" u="none" strike="noStrike" cap="none" normalizeH="0" baseline="0" dirty="0">
                <a:ln>
                  <a:noFill/>
                </a:ln>
                <a:solidFill>
                  <a:schemeClr val="tx1"/>
                </a:solidFill>
                <a:effectLst/>
                <a:latin typeface="Arial" panose="020B0604020202020204" pitchFamily="34" charset="0"/>
              </a:rPr>
            </a:br>
            <a:br>
              <a:rPr kumimoji="0" lang="en-US" altLang="en-US" sz="2800" i="0" u="none" strike="noStrike" cap="none" normalizeH="0" baseline="0" dirty="0">
                <a:ln>
                  <a:noFill/>
                </a:ln>
                <a:solidFill>
                  <a:schemeClr val="tx1"/>
                </a:solidFill>
                <a:effectLst/>
                <a:latin typeface="Arial" panose="020B0604020202020204" pitchFamily="34" charset="0"/>
              </a:rPr>
            </a:b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B326AF3B-4A23-2F30-67D8-4696C786FDD0}"/>
              </a:ext>
            </a:extLst>
          </p:cNvPr>
          <p:cNvSpPr>
            <a:spLocks noChangeArrowheads="1"/>
          </p:cNvSpPr>
          <p:nvPr/>
        </p:nvSpPr>
        <p:spPr bwMode="auto">
          <a:xfrm>
            <a:off x="712651" y="1686223"/>
            <a:ext cx="1104391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ct val="0"/>
              </a:spcAft>
              <a:buFont typeface="Wingdings" panose="05000000000000000000" pitchFamily="2" charset="2"/>
              <a:buChar char="v"/>
            </a:pPr>
            <a:r>
              <a:rPr lang="en-US" altLang="en-US" sz="2800" dirty="0">
                <a:latin typeface="Arial" panose="020B0604020202020204" pitchFamily="34" charset="0"/>
              </a:rPr>
              <a:t>The absence of Algerian press from the media landscape after its suspension since 1915.</a:t>
            </a:r>
          </a:p>
          <a:p>
            <a:pPr marL="457200" lvl="0" indent="-457200" eaLnBrk="0" fontAlgn="base" hangingPunct="0">
              <a:spcBef>
                <a:spcPct val="0"/>
              </a:spcBef>
              <a:spcAft>
                <a:spcPct val="0"/>
              </a:spcAft>
              <a:buFont typeface="Wingdings" panose="05000000000000000000" pitchFamily="2" charset="2"/>
              <a:buChar char="v"/>
            </a:pPr>
            <a:r>
              <a:rPr lang="en-US" altLang="en-US" sz="2800" dirty="0">
                <a:latin typeface="Arial" panose="020B0604020202020204" pitchFamily="34" charset="0"/>
              </a:rPr>
              <a:t>Reforms of the February 4, 1919 Law (la </a:t>
            </a:r>
            <a:r>
              <a:rPr lang="en-US" altLang="en-US" sz="2800" dirty="0" err="1">
                <a:latin typeface="Arial" panose="020B0604020202020204" pitchFamily="34" charset="0"/>
              </a:rPr>
              <a:t>loi</a:t>
            </a:r>
            <a:r>
              <a:rPr lang="en-US" altLang="en-US" sz="2800" dirty="0">
                <a:latin typeface="Arial" panose="020B0604020202020204" pitchFamily="34" charset="0"/>
              </a:rPr>
              <a:t> </a:t>
            </a:r>
            <a:r>
              <a:rPr lang="en-US" altLang="en-US" sz="2800" dirty="0" err="1">
                <a:latin typeface="Arial" panose="020B0604020202020204" pitchFamily="34" charset="0"/>
              </a:rPr>
              <a:t>Jonnart</a:t>
            </a:r>
            <a:r>
              <a:rPr lang="en-US" altLang="en-US" sz="2800" dirty="0">
                <a:latin typeface="Arial" panose="020B0604020202020204" pitchFamily="34" charset="0"/>
              </a:rPr>
              <a:t>) (the right to conditional </a:t>
            </a:r>
            <a:r>
              <a:rPr lang="en-US" altLang="en-US" sz="2800" dirty="0" err="1">
                <a:latin typeface="Arial" panose="020B0604020202020204" pitchFamily="34" charset="0"/>
              </a:rPr>
              <a:t>naturalisation</a:t>
            </a:r>
            <a:r>
              <a:rPr lang="en-US" altLang="en-US" sz="2800" dirty="0">
                <a:latin typeface="Arial" panose="020B0604020202020204" pitchFamily="34" charset="0"/>
              </a:rPr>
              <a:t>)</a:t>
            </a:r>
          </a:p>
          <a:p>
            <a:pPr marL="457200" lvl="0" indent="-457200" eaLnBrk="0" fontAlgn="base" hangingPunct="0">
              <a:spcBef>
                <a:spcPct val="0"/>
              </a:spcBef>
              <a:spcAft>
                <a:spcPct val="0"/>
              </a:spcAft>
              <a:buFont typeface="Wingdings" panose="05000000000000000000" pitchFamily="2" charset="2"/>
              <a:buChar char="v"/>
            </a:pPr>
            <a:r>
              <a:rPr lang="en-US" altLang="en-US" sz="2800" dirty="0">
                <a:latin typeface="Arial" panose="020B0604020202020204" pitchFamily="34" charset="0"/>
              </a:rPr>
              <a:t>The consequences of World War I and the disappointments faced by the Algerian people.</a:t>
            </a:r>
          </a:p>
          <a:p>
            <a:pPr marL="457200" lvl="0" indent="-457200" eaLnBrk="0" fontAlgn="base" hangingPunct="0">
              <a:spcBef>
                <a:spcPct val="0"/>
              </a:spcBef>
              <a:spcAft>
                <a:spcPct val="0"/>
              </a:spcAft>
              <a:buFont typeface="Wingdings" panose="05000000000000000000" pitchFamily="2" charset="2"/>
              <a:buChar char="v"/>
            </a:pPr>
            <a:r>
              <a:rPr lang="en-US" altLang="en-US" sz="2800" dirty="0">
                <a:latin typeface="Arial" panose="020B0604020202020204" pitchFamily="34" charset="0"/>
              </a:rPr>
              <a:t>Formation of some Algerian parties and associations</a:t>
            </a:r>
          </a:p>
          <a:p>
            <a:pPr marL="457200" lvl="0" indent="-457200" eaLnBrk="0" fontAlgn="base" hangingPunct="0">
              <a:spcBef>
                <a:spcPct val="0"/>
              </a:spcBef>
              <a:spcAft>
                <a:spcPct val="0"/>
              </a:spcAft>
              <a:buFont typeface="Wingdings" panose="05000000000000000000" pitchFamily="2" charset="2"/>
              <a:buChar char="v"/>
            </a:pPr>
            <a:r>
              <a:rPr lang="en-US" altLang="en-US" sz="2800" dirty="0">
                <a:latin typeface="Arial" panose="020B0604020202020204" pitchFamily="34" charset="0"/>
              </a:rPr>
              <a:t>Improvement in levels of awareness and education (the return of the first delegations of graduates from Arab schools and universities)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875E15D9-849A-4D26-8B02-2433E671C9CB}"/>
              </a:ext>
            </a:extLst>
          </p:cNvPr>
          <p:cNvSpPr txBox="1"/>
          <p:nvPr/>
        </p:nvSpPr>
        <p:spPr>
          <a:xfrm>
            <a:off x="464457" y="1348800"/>
            <a:ext cx="11292113" cy="5509200"/>
          </a:xfrm>
          <a:prstGeom prst="rect">
            <a:avLst/>
          </a:prstGeom>
          <a:noFill/>
        </p:spPr>
        <p:txBody>
          <a:bodyPr wrap="square" lIns="108000" rIns="108000" rtlCol="0">
            <a:spAutoFit/>
          </a:bodyPr>
          <a:lstStyle/>
          <a:p>
            <a:pPr algn="justLow" rtl="1">
              <a:buFont typeface="Arial" charset="0"/>
              <a:buChar char="•"/>
            </a:pPr>
            <a:r>
              <a:rPr lang="ar-DZ" sz="4400" dirty="0">
                <a:latin typeface="Sakkal Majalla" pitchFamily="2" charset="-78"/>
                <a:cs typeface="Sakkal Majalla" pitchFamily="2" charset="-78"/>
              </a:rPr>
              <a:t>خلو الساحة الاعلامية من الصحافة الجزائرية  بعد تعليق صدورها منذ سنة 1915.</a:t>
            </a:r>
          </a:p>
          <a:p>
            <a:pPr algn="justLow" rtl="1">
              <a:buFont typeface="Arial" charset="0"/>
              <a:buChar char="•"/>
            </a:pPr>
            <a:r>
              <a:rPr lang="ar-DZ" sz="4400" dirty="0">
                <a:latin typeface="Sakkal Majalla" pitchFamily="2" charset="-78"/>
                <a:cs typeface="Sakkal Majalla" pitchFamily="2" charset="-78"/>
              </a:rPr>
              <a:t>اصلاحات قانون 04 فيفري 1919 (</a:t>
            </a:r>
            <a:r>
              <a:rPr lang="en-US" sz="4400" dirty="0">
                <a:latin typeface="Sakkal Majalla" pitchFamily="2" charset="-78"/>
                <a:cs typeface="Sakkal Majalla" pitchFamily="2" charset="-78"/>
              </a:rPr>
              <a:t>la </a:t>
            </a:r>
            <a:r>
              <a:rPr lang="en-US" sz="4400" dirty="0" err="1">
                <a:latin typeface="Sakkal Majalla" pitchFamily="2" charset="-78"/>
                <a:cs typeface="Sakkal Majalla" pitchFamily="2" charset="-78"/>
              </a:rPr>
              <a:t>loi</a:t>
            </a:r>
            <a:r>
              <a:rPr lang="fr-FR" sz="4400" dirty="0">
                <a:latin typeface="Sakkal Majalla" pitchFamily="2" charset="-78"/>
                <a:cs typeface="Sakkal Majalla" pitchFamily="2" charset="-78"/>
              </a:rPr>
              <a:t> </a:t>
            </a:r>
            <a:r>
              <a:rPr lang="fr-FR" sz="4400" dirty="0" err="1">
                <a:latin typeface="Sakkal Majalla" pitchFamily="2" charset="-78"/>
                <a:cs typeface="Sakkal Majalla" pitchFamily="2" charset="-78"/>
              </a:rPr>
              <a:t>jonnart</a:t>
            </a:r>
            <a:r>
              <a:rPr lang="ar-DZ" sz="4400" dirty="0">
                <a:latin typeface="Sakkal Majalla" pitchFamily="2" charset="-78"/>
                <a:cs typeface="Sakkal Majalla" pitchFamily="2" charset="-78"/>
              </a:rPr>
              <a:t>) (حق التجنس المشروط)</a:t>
            </a:r>
          </a:p>
          <a:p>
            <a:pPr algn="justLow" rtl="1">
              <a:buFont typeface="Arial" charset="0"/>
              <a:buChar char="•"/>
            </a:pPr>
            <a:r>
              <a:rPr lang="ar-DZ" sz="4400" dirty="0">
                <a:latin typeface="Sakkal Majalla" pitchFamily="2" charset="-78"/>
                <a:cs typeface="Sakkal Majalla" pitchFamily="2" charset="-78"/>
              </a:rPr>
              <a:t>مفرزات الحرب العالمية الاولى والخيبات التي تلقاها الشعب الجزائري</a:t>
            </a:r>
          </a:p>
          <a:p>
            <a:pPr algn="justLow" rtl="1">
              <a:buFont typeface="Arial" charset="0"/>
              <a:buChar char="•"/>
            </a:pPr>
            <a:r>
              <a:rPr lang="ar-DZ" sz="4400" dirty="0">
                <a:latin typeface="Sakkal Majalla" pitchFamily="2" charset="-78"/>
                <a:cs typeface="Sakkal Majalla" pitchFamily="2" charset="-78"/>
              </a:rPr>
              <a:t>تشكيل بعض الاحزاب والجمعيات الجزائرية </a:t>
            </a:r>
          </a:p>
          <a:p>
            <a:pPr algn="justLow" rtl="1">
              <a:buFont typeface="Arial" charset="0"/>
              <a:buChar char="•"/>
            </a:pPr>
            <a:r>
              <a:rPr lang="ar-DZ" sz="4400" dirty="0">
                <a:latin typeface="Sakkal Majalla" pitchFamily="2" charset="-78"/>
                <a:cs typeface="Sakkal Majalla" pitchFamily="2" charset="-78"/>
              </a:rPr>
              <a:t>تحسن درجات الوعي والتعليم (عودة الوفود الاولى من خريجي المدارس والجامعات العربية)</a:t>
            </a:r>
            <a:endParaRPr lang="fr-FR" sz="4400" dirty="0">
              <a:latin typeface="Sakkal Majalla" pitchFamily="2" charset="-78"/>
              <a:cs typeface="Sakkal Majalla" pitchFamily="2" charset="-78"/>
            </a:endParaRPr>
          </a:p>
        </p:txBody>
      </p:sp>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2813833" y="510121"/>
            <a:ext cx="6645128" cy="925957"/>
            <a:chOff x="4792571" y="705089"/>
            <a:chExt cx="3486169" cy="925957"/>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4792571" y="705089"/>
              <a:ext cx="3486169" cy="769441"/>
            </a:xfrm>
            <a:prstGeom prst="rect">
              <a:avLst/>
            </a:prstGeom>
            <a:noFill/>
          </p:spPr>
          <p:txBody>
            <a:bodyPr wrap="square" lIns="108000" rIns="108000" rtlCol="0">
              <a:spAutoFit/>
            </a:bodyPr>
            <a:lstStyle/>
            <a:p>
              <a:r>
                <a:rPr lang="ar-DZ"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grpSp>
      <p:sp>
        <p:nvSpPr>
          <p:cNvPr id="3" name="Rectangle 1">
            <a:extLst>
              <a:ext uri="{FF2B5EF4-FFF2-40B4-BE49-F238E27FC236}">
                <a16:creationId xmlns:a16="http://schemas.microsoft.com/office/drawing/2014/main" id="{86B08D68-3C7D-A79B-6A76-85920722182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EDF8EA5E-3BC4-67A5-6DD4-39A3F4B8A4A6}"/>
              </a:ext>
            </a:extLst>
          </p:cNvPr>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7F923C3A-1E9A-149B-2CE1-1B1A3885AE0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B59E724E-2DF0-CA9F-75B0-6721FDB749A2}"/>
              </a:ext>
            </a:extLst>
          </p:cNvPr>
          <p:cNvSpPr txBox="1"/>
          <p:nvPr/>
        </p:nvSpPr>
        <p:spPr>
          <a:xfrm>
            <a:off x="3666888" y="817897"/>
            <a:ext cx="609600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tx1"/>
                </a:solidFill>
                <a:effectLst/>
                <a:latin typeface="Arial" panose="020B0604020202020204" pitchFamily="34" charset="0"/>
              </a:rPr>
              <a:t>The general context of its emergence</a:t>
            </a:r>
            <a:br>
              <a:rPr kumimoji="0" lang="en-US" altLang="en-US" sz="2800" i="0" u="none" strike="noStrike" cap="none" normalizeH="0" baseline="0" dirty="0">
                <a:ln>
                  <a:noFill/>
                </a:ln>
                <a:solidFill>
                  <a:schemeClr val="tx1"/>
                </a:solidFill>
                <a:effectLst/>
                <a:latin typeface="Arial" panose="020B0604020202020204" pitchFamily="34" charset="0"/>
              </a:rPr>
            </a:br>
            <a:br>
              <a:rPr kumimoji="0" lang="en-US" altLang="en-US" sz="2800" i="0" u="none" strike="noStrike" cap="none" normalizeH="0" baseline="0" dirty="0">
                <a:ln>
                  <a:noFill/>
                </a:ln>
                <a:solidFill>
                  <a:schemeClr val="tx1"/>
                </a:solidFill>
                <a:effectLst/>
                <a:latin typeface="Arial" panose="020B0604020202020204" pitchFamily="34" charset="0"/>
              </a:rPr>
            </a:b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0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r>
                <a:rPr lang="ar-DZ" altLang="ko-KR" sz="4400" b="1" dirty="0">
                  <a:solidFill>
                    <a:schemeClr val="accent1"/>
                  </a:solidFill>
                  <a:cs typeface="Arial" pitchFamily="34" charset="0"/>
                </a:rPr>
                <a:t>02</a:t>
              </a:r>
              <a:endParaRPr lang="ko-KR" altLang="en-US" sz="4400" b="1" dirty="0">
                <a:solidFill>
                  <a:schemeClr val="accent1"/>
                </a:solidFill>
                <a:cs typeface="Arial" pitchFamily="34" charset="0"/>
              </a:endParaRPr>
            </a:p>
          </p:txBody>
        </p:sp>
      </p:grpSp>
      <p:sp>
        <p:nvSpPr>
          <p:cNvPr id="9" name="Rectangle à coins arrondis 8"/>
          <p:cNvSpPr/>
          <p:nvPr/>
        </p:nvSpPr>
        <p:spPr>
          <a:xfrm>
            <a:off x="6720115" y="1370763"/>
            <a:ext cx="5065485" cy="980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endParaRPr>
          </a:p>
          <a:p>
            <a:pPr algn="ctr"/>
            <a:endPar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endParaRPr>
          </a:p>
          <a:p>
            <a:pPr algn="ctr"/>
            <a:endPar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endParaRPr>
          </a:p>
          <a:p>
            <a:pPr algn="ctr"/>
            <a:r>
              <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rPr>
              <a:t> </a:t>
            </a:r>
          </a:p>
          <a:p>
            <a:pPr algn="ctr"/>
            <a:r>
              <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rPr>
              <a:t>The phase of the reformist press</a:t>
            </a:r>
          </a:p>
          <a:p>
            <a:pPr algn="ctr"/>
            <a:r>
              <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rPr>
              <a:t>struggle 1919-1936</a:t>
            </a:r>
          </a:p>
          <a:p>
            <a:pPr algn="ctr"/>
            <a:br>
              <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rPr>
            </a:br>
            <a:br>
              <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rPr>
            </a:br>
            <a:endPar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endParaRPr>
          </a:p>
          <a:p>
            <a:pPr algn="ctr"/>
            <a:endParaRPr lang="fr-FR" sz="3200" b="1" dirty="0"/>
          </a:p>
        </p:txBody>
      </p:sp>
      <p:sp>
        <p:nvSpPr>
          <p:cNvPr id="10" name="Flèche vers le bas 9"/>
          <p:cNvSpPr/>
          <p:nvPr/>
        </p:nvSpPr>
        <p:spPr>
          <a:xfrm>
            <a:off x="8868229" y="2670629"/>
            <a:ext cx="1001485"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714889" y="4027716"/>
            <a:ext cx="5065485" cy="82731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2400" dirty="0">
              <a:solidFill>
                <a:schemeClr val="tx1"/>
              </a:solidFill>
              <a:latin typeface="Arial" panose="020B0604020202020204" pitchFamily="34" charset="0"/>
            </a:endParaRPr>
          </a:p>
          <a:p>
            <a:pPr algn="ctr"/>
            <a:endParaRPr lang="en-US" altLang="en-US" sz="2400" dirty="0">
              <a:solidFill>
                <a:schemeClr val="tx1"/>
              </a:solidFill>
              <a:latin typeface="Arial" panose="020B0604020202020204" pitchFamily="34" charset="0"/>
            </a:endParaRPr>
          </a:p>
          <a:p>
            <a:pPr algn="ctr"/>
            <a:r>
              <a:rPr lang="en-US" altLang="en-US" sz="2400" b="1" dirty="0">
                <a:solidFill>
                  <a:schemeClr val="tx1"/>
                </a:solidFill>
                <a:latin typeface="Arial" panose="020B0604020202020204" pitchFamily="34" charset="0"/>
              </a:rPr>
              <a:t>Phase of cultural resistance</a:t>
            </a:r>
            <a:br>
              <a:rPr lang="en-US" altLang="en-US" sz="2400" b="1" dirty="0">
                <a:solidFill>
                  <a:schemeClr val="tx1"/>
                </a:solidFill>
                <a:latin typeface="Arial" panose="020B0604020202020204" pitchFamily="34" charset="0"/>
              </a:rPr>
            </a:br>
            <a:endParaRPr lang="en-US" altLang="en-US" sz="2400" b="1" dirty="0">
              <a:solidFill>
                <a:schemeClr val="tx1"/>
              </a:solidFill>
              <a:latin typeface="Arial" panose="020B0604020202020204" pitchFamily="34" charset="0"/>
            </a:endParaRPr>
          </a:p>
          <a:p>
            <a:pPr algn="ctr"/>
            <a:endParaRPr lang="fr-FR" sz="3200" b="1" dirty="0"/>
          </a:p>
        </p:txBody>
      </p:sp>
      <p:sp>
        <p:nvSpPr>
          <p:cNvPr id="15" name="Rectangle à coins arrondis 14"/>
          <p:cNvSpPr/>
          <p:nvPr/>
        </p:nvSpPr>
        <p:spPr>
          <a:xfrm>
            <a:off x="1108747" y="1315648"/>
            <a:ext cx="5065485"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ltLang="en-US" sz="1600" b="1" dirty="0">
                <a:solidFill>
                  <a:schemeClr val="tx1"/>
                </a:solidFill>
                <a:effectLst>
                  <a:outerShdw blurRad="38100" dist="38100" dir="2700000" algn="tl">
                    <a:srgbClr val="000000">
                      <a:alpha val="43137"/>
                    </a:srgbClr>
                  </a:outerShdw>
                </a:effectLst>
                <a:latin typeface="Arial" panose="020B0604020202020204" pitchFamily="34" charset="0"/>
              </a:rPr>
            </a:br>
            <a:br>
              <a:rPr lang="en-US" altLang="en-US" sz="3200" dirty="0">
                <a:solidFill>
                  <a:schemeClr val="tx1"/>
                </a:solidFill>
                <a:latin typeface="Arial" panose="020B0604020202020204" pitchFamily="34" charset="0"/>
              </a:rPr>
            </a:br>
            <a:r>
              <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rPr>
              <a:t>The Growth Phase of Reformist Journalism 1937-1954</a:t>
            </a:r>
            <a:endParaRPr lang="en-US" altLang="en-US" sz="2400" dirty="0">
              <a:solidFill>
                <a:schemeClr val="tx1"/>
              </a:solidFill>
              <a:latin typeface="Arial" panose="020B0604020202020204" pitchFamily="34" charset="0"/>
            </a:endParaRPr>
          </a:p>
          <a:p>
            <a:pPr algn="ctr"/>
            <a:endParaRPr lang="fr-FR" sz="3200" b="1" dirty="0"/>
          </a:p>
        </p:txBody>
      </p:sp>
      <p:sp>
        <p:nvSpPr>
          <p:cNvPr id="16" name="Flèche vers le bas 15"/>
          <p:cNvSpPr/>
          <p:nvPr/>
        </p:nvSpPr>
        <p:spPr>
          <a:xfrm>
            <a:off x="3272972" y="2590800"/>
            <a:ext cx="1001485"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914402" y="4194629"/>
            <a:ext cx="5065485" cy="82731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2400" b="1" dirty="0">
                <a:solidFill>
                  <a:schemeClr val="tx1"/>
                </a:solidFill>
                <a:latin typeface="Arial" panose="020B0604020202020204" pitchFamily="34" charset="0"/>
              </a:rPr>
              <a:t>Phase of political resistance</a:t>
            </a:r>
            <a:br>
              <a:rPr lang="en-US" altLang="en-US" sz="2400" b="1" dirty="0">
                <a:solidFill>
                  <a:schemeClr val="tx1"/>
                </a:solidFill>
                <a:latin typeface="Arial" panose="020B0604020202020204" pitchFamily="34" charset="0"/>
              </a:rPr>
            </a:br>
            <a:endParaRPr lang="en-US" altLang="en-US" sz="2400" b="1" dirty="0">
              <a:solidFill>
                <a:schemeClr val="tx1"/>
              </a:solidFill>
              <a:latin typeface="Arial" panose="020B0604020202020204" pitchFamily="34" charset="0"/>
            </a:endParaRPr>
          </a:p>
        </p:txBody>
      </p:sp>
      <p:sp>
        <p:nvSpPr>
          <p:cNvPr id="5" name="Rectangle 3">
            <a:extLst>
              <a:ext uri="{FF2B5EF4-FFF2-40B4-BE49-F238E27FC236}">
                <a16:creationId xmlns:a16="http://schemas.microsoft.com/office/drawing/2014/main" id="{C71A4259-165D-C82D-B4EA-EB45C79BA7A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Stages of its development</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273EDEE-A3F3-BE7A-0AB5-A0228C4BA16B}"/>
              </a:ext>
            </a:extLst>
          </p:cNvPr>
          <p:cNvSpPr txBox="1"/>
          <p:nvPr/>
        </p:nvSpPr>
        <p:spPr>
          <a:xfrm>
            <a:off x="3156857" y="373410"/>
            <a:ext cx="6096000"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Stages of its development</a:t>
            </a:r>
            <a:br>
              <a:rPr kumimoji="0" lang="en-US" altLang="en-US" sz="3200" b="1" i="0" u="none" strike="noStrike" cap="none" normalizeH="0" baseline="0" dirty="0">
                <a:ln>
                  <a:noFill/>
                </a:ln>
                <a:solidFill>
                  <a:schemeClr val="tx1"/>
                </a:solidFill>
                <a:effectLst/>
                <a:latin typeface="Arial" panose="020B0604020202020204" pitchFamily="34" charset="0"/>
              </a:rPr>
            </a:br>
            <a:br>
              <a:rPr kumimoji="0" lang="en-US" altLang="en-US" sz="3200" b="1" i="0" u="none" strike="noStrike" cap="none" normalizeH="0" baseline="0" dirty="0">
                <a:ln>
                  <a:noFill/>
                </a:ln>
                <a:solidFill>
                  <a:schemeClr val="tx1"/>
                </a:solidFill>
                <a:effectLst/>
                <a:latin typeface="Arial" panose="020B0604020202020204" pitchFamily="34" charset="0"/>
              </a:rPr>
            </a:b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20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bg/>
                                          </p:spTgt>
                                        </p:tgtEl>
                                        <p:attrNameLst>
                                          <p:attrName>style.visibility</p:attrName>
                                        </p:attrNameLst>
                                      </p:cBhvr>
                                      <p:to>
                                        <p:strVal val="visible"/>
                                      </p:to>
                                    </p:set>
                                    <p:animEffect transition="in" filter="fade">
                                      <p:cBhvr>
                                        <p:cTn id="42" dur="2000"/>
                                        <p:tgtEl>
                                          <p:spTgt spid="14">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2000"/>
                                        <p:tgtEl>
                                          <p:spTgt spid="1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bg/>
                                          </p:spTgt>
                                        </p:tgtEl>
                                        <p:attrNameLst>
                                          <p:attrName>style.visibility</p:attrName>
                                        </p:attrNameLst>
                                      </p:cBhvr>
                                      <p:to>
                                        <p:strVal val="visible"/>
                                      </p:to>
                                    </p:set>
                                    <p:animEffect transition="in" filter="fade">
                                      <p:cBhvr>
                                        <p:cTn id="52" dur="2000"/>
                                        <p:tgtEl>
                                          <p:spTgt spid="15">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20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bg/>
                                          </p:spTgt>
                                        </p:tgtEl>
                                        <p:attrNameLst>
                                          <p:attrName>style.visibility</p:attrName>
                                        </p:attrNameLst>
                                      </p:cBhvr>
                                      <p:to>
                                        <p:strVal val="visible"/>
                                      </p:to>
                                    </p:set>
                                    <p:animEffect transition="in" filter="fade">
                                      <p:cBhvr>
                                        <p:cTn id="67" dur="2000"/>
                                        <p:tgtEl>
                                          <p:spTgt spid="17">
                                            <p:bg/>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Effect transition="in" filter="fade">
                                      <p:cBhvr>
                                        <p:cTn id="70"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4" grpId="0" build="p" animBg="1"/>
      <p:bldP spid="15" grpId="0" build="p" animBg="1"/>
      <p:bldP spid="16" grpId="0" animBg="1"/>
      <p:bldP spid="17"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مراحل تطورها</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r>
                <a:rPr lang="ar-DZ" altLang="ko-KR" sz="4400" b="1" dirty="0">
                  <a:solidFill>
                    <a:schemeClr val="accent1"/>
                  </a:solidFill>
                  <a:cs typeface="Arial" pitchFamily="34" charset="0"/>
                </a:rPr>
                <a:t>02</a:t>
              </a:r>
              <a:endParaRPr lang="ko-KR" altLang="en-US" sz="4400" b="1" dirty="0">
                <a:solidFill>
                  <a:schemeClr val="accent1"/>
                </a:solidFill>
                <a:cs typeface="Arial" pitchFamily="34" charset="0"/>
              </a:endParaRPr>
            </a:p>
          </p:txBody>
        </p:sp>
      </p:grpSp>
      <p:sp>
        <p:nvSpPr>
          <p:cNvPr id="9" name="Rectangle à coins arrondis 8"/>
          <p:cNvSpPr/>
          <p:nvPr/>
        </p:nvSpPr>
        <p:spPr>
          <a:xfrm>
            <a:off x="6720115" y="1524000"/>
            <a:ext cx="5065485"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latin typeface="Sakkal Majalla" pitchFamily="2" charset="-78"/>
                <a:cs typeface="Sakkal Majalla" pitchFamily="2" charset="-78"/>
              </a:rPr>
              <a:t>مرحلة معركة الصحافة الاصلاحية 1919-1936</a:t>
            </a:r>
            <a:r>
              <a:rPr lang="ar-DZ" sz="3200" b="1" dirty="0"/>
              <a:t> </a:t>
            </a:r>
            <a:endParaRPr lang="fr-FR" sz="3200" b="1" dirty="0"/>
          </a:p>
        </p:txBody>
      </p:sp>
      <p:sp>
        <p:nvSpPr>
          <p:cNvPr id="10" name="Flèche vers le bas 9"/>
          <p:cNvSpPr/>
          <p:nvPr/>
        </p:nvSpPr>
        <p:spPr>
          <a:xfrm>
            <a:off x="8868229" y="2670629"/>
            <a:ext cx="1001485"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785430" y="4201886"/>
            <a:ext cx="5065485" cy="82731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DZ" sz="3200" b="1" dirty="0">
                <a:solidFill>
                  <a:schemeClr val="bg2">
                    <a:lumMod val="10000"/>
                  </a:schemeClr>
                </a:solidFill>
                <a:latin typeface="Sakkal Majalla" pitchFamily="2" charset="-78"/>
                <a:cs typeface="Sakkal Majalla" pitchFamily="2" charset="-78"/>
              </a:rPr>
              <a:t>مرحلة المقاومة الثقافية</a:t>
            </a:r>
            <a:endParaRPr lang="fr-FR" sz="3200" b="1" dirty="0"/>
          </a:p>
        </p:txBody>
      </p:sp>
      <p:sp>
        <p:nvSpPr>
          <p:cNvPr id="15" name="Rectangle à coins arrondis 14"/>
          <p:cNvSpPr/>
          <p:nvPr/>
        </p:nvSpPr>
        <p:spPr>
          <a:xfrm>
            <a:off x="1095830" y="1458686"/>
            <a:ext cx="5065485"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latin typeface="Sakkal Majalla" pitchFamily="2" charset="-78"/>
                <a:cs typeface="Sakkal Majalla" pitchFamily="2" charset="-78"/>
              </a:rPr>
              <a:t>مرحلة نمو الصحافة الاصلاحية 1937-1954</a:t>
            </a:r>
            <a:endParaRPr lang="fr-FR" sz="3200" b="1" dirty="0"/>
          </a:p>
        </p:txBody>
      </p:sp>
      <p:sp>
        <p:nvSpPr>
          <p:cNvPr id="16" name="Flèche vers le bas 15"/>
          <p:cNvSpPr/>
          <p:nvPr/>
        </p:nvSpPr>
        <p:spPr>
          <a:xfrm>
            <a:off x="3272972" y="2590800"/>
            <a:ext cx="1001485"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914402" y="4194629"/>
            <a:ext cx="5065485" cy="82731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DZ" sz="3200" b="1" dirty="0">
                <a:solidFill>
                  <a:schemeClr val="bg2">
                    <a:lumMod val="10000"/>
                  </a:schemeClr>
                </a:solidFill>
                <a:latin typeface="Sakkal Majalla" pitchFamily="2" charset="-78"/>
                <a:cs typeface="Sakkal Majalla" pitchFamily="2" charset="-78"/>
              </a:rPr>
              <a:t>مرحلة المقاومة السياسية</a:t>
            </a:r>
            <a:endParaRPr lang="fr-FR" sz="3200" b="1" dirty="0"/>
          </a:p>
        </p:txBody>
      </p:sp>
    </p:spTree>
    <p:extLst>
      <p:ext uri="{BB962C8B-B14F-4D97-AF65-F5344CB8AC3E}">
        <p14:creationId xmlns:p14="http://schemas.microsoft.com/office/powerpoint/2010/main" val="27207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20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bg/>
                                          </p:spTgt>
                                        </p:tgtEl>
                                        <p:attrNameLst>
                                          <p:attrName>style.visibility</p:attrName>
                                        </p:attrNameLst>
                                      </p:cBhvr>
                                      <p:to>
                                        <p:strVal val="visible"/>
                                      </p:to>
                                    </p:set>
                                    <p:animEffect transition="in" filter="fade">
                                      <p:cBhvr>
                                        <p:cTn id="27" dur="2000"/>
                                        <p:tgtEl>
                                          <p:spTgt spid="1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2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fade">
                                      <p:cBhvr>
                                        <p:cTn id="37" dur="2000"/>
                                        <p:tgtEl>
                                          <p:spTgt spid="1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20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bg/>
                                          </p:spTgt>
                                        </p:tgtEl>
                                        <p:attrNameLst>
                                          <p:attrName>style.visibility</p:attrName>
                                        </p:attrNameLst>
                                      </p:cBhvr>
                                      <p:to>
                                        <p:strVal val="visible"/>
                                      </p:to>
                                    </p:set>
                                    <p:animEffect transition="in" filter="fade">
                                      <p:cBhvr>
                                        <p:cTn id="52" dur="2000"/>
                                        <p:tgtEl>
                                          <p:spTgt spid="17">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fade">
                                      <p:cBhvr>
                                        <p:cTn id="55"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4" grpId="0" build="p" animBg="1"/>
      <p:bldP spid="15" grpId="0" build="p" animBg="1"/>
      <p:bldP spid="16" grpId="0" animBg="1"/>
      <p:bldP spid="1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875E15D9-849A-4D26-8B02-2433E671C9CB}"/>
              </a:ext>
            </a:extLst>
          </p:cNvPr>
          <p:cNvSpPr txBox="1"/>
          <p:nvPr/>
        </p:nvSpPr>
        <p:spPr>
          <a:xfrm>
            <a:off x="1756229" y="1348800"/>
            <a:ext cx="10000341" cy="3477875"/>
          </a:xfrm>
          <a:prstGeom prst="rect">
            <a:avLst/>
          </a:prstGeom>
          <a:noFill/>
        </p:spPr>
        <p:txBody>
          <a:bodyPr wrap="square" lIns="108000" rIns="108000" rtlCol="0">
            <a:spAutoFit/>
          </a:bodyPr>
          <a:lstStyle/>
          <a:p>
            <a:pPr algn="justLow" rtl="1">
              <a:buFont typeface="Arial" charset="0"/>
              <a:buChar char="•"/>
            </a:pPr>
            <a:r>
              <a:rPr lang="ar-DZ" sz="4400" dirty="0">
                <a:latin typeface="Sakkal Majalla" pitchFamily="2" charset="-78"/>
                <a:cs typeface="Sakkal Majalla" pitchFamily="2" charset="-78"/>
              </a:rPr>
              <a:t>لا يمكن اغفال ان الصحافة الاصلاحية تمتد بجذورها الى حقبة اسبق من </a:t>
            </a:r>
            <a:r>
              <a:rPr lang="ar-DZ" sz="4400" dirty="0" err="1">
                <a:latin typeface="Sakkal Majalla" pitchFamily="2" charset="-78"/>
                <a:cs typeface="Sakkal Majalla" pitchFamily="2" charset="-78"/>
              </a:rPr>
              <a:t>هاته</a:t>
            </a:r>
            <a:r>
              <a:rPr lang="ar-DZ" sz="4400" dirty="0">
                <a:latin typeface="Sakkal Majalla" pitchFamily="2" charset="-78"/>
                <a:cs typeface="Sakkal Majalla" pitchFamily="2" charset="-78"/>
              </a:rPr>
              <a:t> الفترة، غير ان تمتعها بخصائصها اللغوية والفكرية طبعت </a:t>
            </a:r>
            <a:r>
              <a:rPr lang="ar-DZ" sz="4400" dirty="0" err="1">
                <a:latin typeface="Sakkal Majalla" pitchFamily="2" charset="-78"/>
                <a:cs typeface="Sakkal Majalla" pitchFamily="2" charset="-78"/>
              </a:rPr>
              <a:t>هاته</a:t>
            </a:r>
            <a:r>
              <a:rPr lang="ar-DZ" sz="4400" dirty="0">
                <a:latin typeface="Sakkal Majalla" pitchFamily="2" charset="-78"/>
                <a:cs typeface="Sakkal Majalla" pitchFamily="2" charset="-78"/>
              </a:rPr>
              <a:t> الحقبة اكثر من غيرها.</a:t>
            </a:r>
          </a:p>
          <a:p>
            <a:pPr algn="ctr" rtl="1">
              <a:buFont typeface="Arial" charset="0"/>
              <a:buChar char="•"/>
            </a:pPr>
            <a:r>
              <a:rPr lang="ar-DZ" sz="4400" dirty="0">
                <a:latin typeface="Sakkal Majalla" pitchFamily="2" charset="-78"/>
                <a:cs typeface="Sakkal Majalla" pitchFamily="2" charset="-78"/>
              </a:rPr>
              <a:t>قواعد </a:t>
            </a:r>
            <a:r>
              <a:rPr lang="ar-DZ" sz="4400" dirty="0" err="1">
                <a:latin typeface="Sakkal Majalla" pitchFamily="2" charset="-78"/>
                <a:cs typeface="Sakkal Majalla" pitchFamily="2" charset="-78"/>
              </a:rPr>
              <a:t>مأسسة</a:t>
            </a:r>
            <a:r>
              <a:rPr lang="ar-DZ" sz="4400" dirty="0">
                <a:latin typeface="Sakkal Majalla" pitchFamily="2" charset="-78"/>
                <a:cs typeface="Sakkal Majalla" pitchFamily="2" charset="-78"/>
              </a:rPr>
              <a:t> الصحافة الاصلاحية</a:t>
            </a:r>
          </a:p>
          <a:p>
            <a:pPr algn="ctr" rtl="1">
              <a:buFont typeface="Arial" charset="0"/>
              <a:buChar char="•"/>
            </a:pPr>
            <a:endParaRPr lang="fr-FR" sz="4400" dirty="0">
              <a:latin typeface="Sakkal Majalla" pitchFamily="2" charset="-78"/>
              <a:cs typeface="Sakkal Majalla" pitchFamily="2" charset="-78"/>
            </a:endParaRPr>
          </a:p>
        </p:txBody>
      </p:sp>
      <p:sp>
        <p:nvSpPr>
          <p:cNvPr id="7" name="TextBox 8">
            <a:extLst>
              <a:ext uri="{FF2B5EF4-FFF2-40B4-BE49-F238E27FC236}">
                <a16:creationId xmlns:a16="http://schemas.microsoft.com/office/drawing/2014/main" id="{681307C1-3E1A-4E77-9C5F-EAB79FFEC9EC}"/>
              </a:ext>
            </a:extLst>
          </p:cNvPr>
          <p:cNvSpPr txBox="1"/>
          <p:nvPr/>
        </p:nvSpPr>
        <p:spPr>
          <a:xfrm>
            <a:off x="4879620" y="601322"/>
            <a:ext cx="3982390" cy="769441"/>
          </a:xfrm>
          <a:prstGeom prst="rect">
            <a:avLst/>
          </a:prstGeom>
          <a:noFill/>
        </p:spPr>
        <p:txBody>
          <a:bodyPr wrap="square" lIns="108000" rIns="108000" rtlCol="0">
            <a:spAutoFit/>
          </a:bodyPr>
          <a:lstStyle/>
          <a:p>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 name="Group 1">
            <a:extLst>
              <a:ext uri="{FF2B5EF4-FFF2-40B4-BE49-F238E27FC236}">
                <a16:creationId xmlns:a16="http://schemas.microsoft.com/office/drawing/2014/main" id="{DBB70EC2-25AE-4D72-AAC4-623542335E5D}"/>
              </a:ext>
            </a:extLst>
          </p:cNvPr>
          <p:cNvGrpSpPr/>
          <p:nvPr/>
        </p:nvGrpSpPr>
        <p:grpSpPr>
          <a:xfrm>
            <a:off x="4126122" y="603334"/>
            <a:ext cx="5967516" cy="832744"/>
            <a:chOff x="5481024" y="798302"/>
            <a:chExt cx="3130680" cy="832744"/>
          </a:xfrm>
        </p:grpSpPr>
        <p:sp>
          <p:nvSpPr>
            <p:cNvPr id="12" name="TextBox 8">
              <a:extLst>
                <a:ext uri="{FF2B5EF4-FFF2-40B4-BE49-F238E27FC236}">
                  <a16:creationId xmlns:a16="http://schemas.microsoft.com/office/drawing/2014/main" id="{681307C1-3E1A-4E77-9C5F-EAB79FFEC9EC}"/>
                </a:ext>
              </a:extLst>
            </p:cNvPr>
            <p:cNvSpPr txBox="1"/>
            <p:nvPr/>
          </p:nvSpPr>
          <p:spPr>
            <a:xfrm>
              <a:off x="5481024" y="861605"/>
              <a:ext cx="2716240" cy="769441"/>
            </a:xfrm>
            <a:prstGeom prst="rect">
              <a:avLst/>
            </a:prstGeom>
            <a:noFill/>
          </p:spPr>
          <p:txBody>
            <a:bodyPr wrap="square" lIns="108000" rIns="108000" rtlCol="0">
              <a:spAutoFit/>
            </a:bodyPr>
            <a:lstStyle/>
            <a:p>
              <a:r>
                <a:rPr lang="ar-DZ" altLang="ko-KR"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rPr>
                <a:t>المرحلة الاولى 1919- 1936</a:t>
              </a:r>
              <a:endParaRPr lang="ko-KR" altLang="en-US" sz="4400" b="1" dirty="0">
                <a:solidFill>
                  <a:srgbClr val="7030A0"/>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TextBox 9">
              <a:extLst>
                <a:ext uri="{FF2B5EF4-FFF2-40B4-BE49-F238E27FC236}">
                  <a16:creationId xmlns:a16="http://schemas.microsoft.com/office/drawing/2014/main" id="{3A45FA0F-E7F2-4246-B69A-C8A996688AA3}"/>
                </a:ext>
              </a:extLst>
            </p:cNvPr>
            <p:cNvSpPr txBox="1"/>
            <p:nvPr/>
          </p:nvSpPr>
          <p:spPr>
            <a:xfrm>
              <a:off x="7527951" y="798302"/>
              <a:ext cx="1083753" cy="769441"/>
            </a:xfrm>
            <a:prstGeom prst="rect">
              <a:avLst/>
            </a:prstGeom>
            <a:noFill/>
          </p:spPr>
          <p:txBody>
            <a:bodyPr wrap="square" lIns="108000" rIns="108000" rtlCol="0">
              <a:spAutoFit/>
            </a:bodyPr>
            <a:lstStyle/>
            <a:p>
              <a:pPr algn="ctr"/>
              <a:r>
                <a:rPr lang="ar-DZ" altLang="ko-KR" sz="4400" b="1" dirty="0">
                  <a:solidFill>
                    <a:schemeClr val="accent1"/>
                  </a:solidFill>
                  <a:cs typeface="Arial" pitchFamily="34" charset="0"/>
                </a:rPr>
                <a:t>02</a:t>
              </a:r>
              <a:endParaRPr lang="ko-KR" altLang="en-US" sz="4400" b="1" dirty="0">
                <a:solidFill>
                  <a:schemeClr val="accent1"/>
                </a:solidFill>
                <a:cs typeface="Arial" pitchFamily="34" charset="0"/>
              </a:endParaRPr>
            </a:p>
          </p:txBody>
        </p:sp>
      </p:grpSp>
      <p:sp>
        <p:nvSpPr>
          <p:cNvPr id="8" name="Rectangle à coins arrondis 7"/>
          <p:cNvSpPr/>
          <p:nvPr/>
        </p:nvSpPr>
        <p:spPr>
          <a:xfrm>
            <a:off x="7431314" y="4122057"/>
            <a:ext cx="4310743"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العمل الجماعي للجمعيات الاصلاحية</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0" name="Rectangle à coins arrondis 9"/>
          <p:cNvSpPr/>
          <p:nvPr/>
        </p:nvSpPr>
        <p:spPr>
          <a:xfrm>
            <a:off x="2358571" y="4143828"/>
            <a:ext cx="4310743" cy="827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العمل الفردي لمصلحين جزائريين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1" name="Flèche vers le bas 10"/>
          <p:cNvSpPr/>
          <p:nvPr/>
        </p:nvSpPr>
        <p:spPr>
          <a:xfrm>
            <a:off x="9114971" y="5123543"/>
            <a:ext cx="914400"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7525656" y="5783942"/>
            <a:ext cx="431074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بقيادة جمعية علماء المسلمين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5" name="Rectangle à coins arrondis 14"/>
          <p:cNvSpPr/>
          <p:nvPr/>
        </p:nvSpPr>
        <p:spPr>
          <a:xfrm>
            <a:off x="2409371" y="5747657"/>
            <a:ext cx="4310743"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rPr>
              <a:t>بقيادة بعض المصلحين</a:t>
            </a:r>
            <a:endParaRPr lang="fr-FR" sz="3200" b="1" dirty="0">
              <a:solidFill>
                <a:schemeClr val="bg2">
                  <a:lumMod val="1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6" name="Flèche vers le bas 15"/>
          <p:cNvSpPr/>
          <p:nvPr/>
        </p:nvSpPr>
        <p:spPr>
          <a:xfrm>
            <a:off x="4129314" y="5145315"/>
            <a:ext cx="914400"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fade">
                                      <p:cBhvr>
                                        <p:cTn id="22" dur="20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bg/>
                                          </p:spTgt>
                                        </p:tgtEl>
                                        <p:attrNameLst>
                                          <p:attrName>style.visibility</p:attrName>
                                        </p:attrNameLst>
                                      </p:cBhvr>
                                      <p:to>
                                        <p:strVal val="visible"/>
                                      </p:to>
                                    </p:set>
                                    <p:animEffect transition="in" filter="fade">
                                      <p:cBhvr>
                                        <p:cTn id="38" dur="2000"/>
                                        <p:tgtEl>
                                          <p:spTgt spid="14">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20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bg/>
                                          </p:spTgt>
                                        </p:tgtEl>
                                        <p:attrNameLst>
                                          <p:attrName>style.visibility</p:attrName>
                                        </p:attrNameLst>
                                      </p:cBhvr>
                                      <p:to>
                                        <p:strVal val="visible"/>
                                      </p:to>
                                    </p:set>
                                    <p:animEffect transition="in" filter="wipe(down)">
                                      <p:cBhvr>
                                        <p:cTn id="48" dur="500"/>
                                        <p:tgtEl>
                                          <p:spTgt spid="10">
                                            <p:bg/>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wipe(down)">
                                      <p:cBhvr>
                                        <p:cTn id="53" dur="500"/>
                                        <p:tgtEl>
                                          <p:spTgt spid="1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bg/>
                                          </p:spTgt>
                                        </p:tgtEl>
                                        <p:attrNameLst>
                                          <p:attrName>style.visibility</p:attrName>
                                        </p:attrNameLst>
                                      </p:cBhvr>
                                      <p:to>
                                        <p:strVal val="visible"/>
                                      </p:to>
                                    </p:set>
                                    <p:animEffect transition="in" filter="wipe(down)">
                                      <p:cBhvr>
                                        <p:cTn id="64" dur="500"/>
                                        <p:tgtEl>
                                          <p:spTgt spid="15">
                                            <p:bg/>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wipe(down)">
                                      <p:cBhvr>
                                        <p:cTn id="6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animBg="1"/>
      <p:bldP spid="10" grpId="0" build="p" animBg="1"/>
      <p:bldP spid="11" grpId="0" animBg="1"/>
      <p:bldP spid="14" grpId="0" build="p" animBg="1"/>
      <p:bldP spid="15" grpId="0" build="p" animBg="1"/>
      <p:bldP spid="16" grpId="0" animBg="1"/>
    </p:bldLst>
  </p:timing>
</p:sld>
</file>

<file path=ppt/theme/theme1.xml><?xml version="1.0" encoding="utf-8"?>
<a:theme xmlns:a="http://schemas.openxmlformats.org/drawingml/2006/main" name="Cover and End Slide Master">
  <a:themeElements>
    <a:clrScheme name="ALLPPT-632">
      <a:dk1>
        <a:sysClr val="windowText" lastClr="000000"/>
      </a:dk1>
      <a:lt1>
        <a:sysClr val="window" lastClr="FFFFFF"/>
      </a:lt1>
      <a:dk2>
        <a:srgbClr val="1F497D"/>
      </a:dk2>
      <a:lt2>
        <a:srgbClr val="EEECE1"/>
      </a:lt2>
      <a:accent1>
        <a:srgbClr val="DD8BFF"/>
      </a:accent1>
      <a:accent2>
        <a:srgbClr val="B57BFF"/>
      </a:accent2>
      <a:accent3>
        <a:srgbClr val="A178FF"/>
      </a:accent3>
      <a:accent4>
        <a:srgbClr val="888FFF"/>
      </a:accent4>
      <a:accent5>
        <a:srgbClr val="86AAFF"/>
      </a:accent5>
      <a:accent6>
        <a:srgbClr val="83D7FF"/>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32">
      <a:dk1>
        <a:sysClr val="windowText" lastClr="000000"/>
      </a:dk1>
      <a:lt1>
        <a:sysClr val="window" lastClr="FFFFFF"/>
      </a:lt1>
      <a:dk2>
        <a:srgbClr val="1F497D"/>
      </a:dk2>
      <a:lt2>
        <a:srgbClr val="EEECE1"/>
      </a:lt2>
      <a:accent1>
        <a:srgbClr val="DD8BFF"/>
      </a:accent1>
      <a:accent2>
        <a:srgbClr val="B58CFF"/>
      </a:accent2>
      <a:accent3>
        <a:srgbClr val="A178FF"/>
      </a:accent3>
      <a:accent4>
        <a:srgbClr val="888FFF"/>
      </a:accent4>
      <a:accent5>
        <a:srgbClr val="86AAFF"/>
      </a:accent5>
      <a:accent6>
        <a:srgbClr val="83D7FF"/>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32">
      <a:dk1>
        <a:sysClr val="windowText" lastClr="000000"/>
      </a:dk1>
      <a:lt1>
        <a:sysClr val="window" lastClr="FFFFFF"/>
      </a:lt1>
      <a:dk2>
        <a:srgbClr val="1F497D"/>
      </a:dk2>
      <a:lt2>
        <a:srgbClr val="EEECE1"/>
      </a:lt2>
      <a:accent1>
        <a:srgbClr val="DD8BFF"/>
      </a:accent1>
      <a:accent2>
        <a:srgbClr val="B57BFF"/>
      </a:accent2>
      <a:accent3>
        <a:srgbClr val="A178FF"/>
      </a:accent3>
      <a:accent4>
        <a:srgbClr val="888FFF"/>
      </a:accent4>
      <a:accent5>
        <a:srgbClr val="86AAFF"/>
      </a:accent5>
      <a:accent6>
        <a:srgbClr val="83D7FF"/>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5663</TotalTime>
  <Words>795</Words>
  <Application>Microsoft Office PowerPoint</Application>
  <PresentationFormat>Widescreen</PresentationFormat>
  <Paragraphs>163</Paragraphs>
  <Slides>28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Sakkal Majalla</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CONFORT TECH</cp:lastModifiedBy>
  <cp:revision>136</cp:revision>
  <dcterms:created xsi:type="dcterms:W3CDTF">2020-01-20T05:08:25Z</dcterms:created>
  <dcterms:modified xsi:type="dcterms:W3CDTF">2026-04-24T20:21:01Z</dcterms:modified>
</cp:coreProperties>
</file>