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4"/>
  </p:notesMasterIdLst>
  <p:sldIdLst>
    <p:sldId id="361" r:id="rId4"/>
    <p:sldId id="360" r:id="rId5"/>
    <p:sldId id="347" r:id="rId6"/>
    <p:sldId id="408" r:id="rId7"/>
    <p:sldId id="418" r:id="rId8"/>
    <p:sldId id="409" r:id="rId9"/>
    <p:sldId id="419" r:id="rId10"/>
    <p:sldId id="410" r:id="rId11"/>
    <p:sldId id="411" r:id="rId12"/>
    <p:sldId id="420" r:id="rId13"/>
    <p:sldId id="415" r:id="rId14"/>
    <p:sldId id="412" r:id="rId15"/>
    <p:sldId id="403" r:id="rId16"/>
    <p:sldId id="414" r:id="rId17"/>
    <p:sldId id="417" r:id="rId18"/>
    <p:sldId id="416" r:id="rId19"/>
    <p:sldId id="413" r:id="rId20"/>
    <p:sldId id="404" r:id="rId21"/>
    <p:sldId id="421" r:id="rId22"/>
    <p:sldId id="3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84">
            <a:extLst>
              <a:ext uri="{FF2B5EF4-FFF2-40B4-BE49-F238E27FC236}">
                <a16:creationId xmlns:a16="http://schemas.microsoft.com/office/drawing/2014/main" id="{7AAB1A6E-70AD-42B8-995C-8A7A6F5FA968}"/>
              </a:ext>
            </a:extLst>
          </p:cNvPr>
          <p:cNvSpPr/>
          <p:nvPr userDrawn="1"/>
        </p:nvSpPr>
        <p:spPr>
          <a:xfrm>
            <a:off x="3657374" y="5481089"/>
            <a:ext cx="9765326" cy="4816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93C13-ED17-47F5-968E-47C8E3F33E65}"/>
              </a:ext>
            </a:extLst>
          </p:cNvPr>
          <p:cNvSpPr/>
          <p:nvPr userDrawn="1"/>
        </p:nvSpPr>
        <p:spPr>
          <a:xfrm>
            <a:off x="8031192" y="0"/>
            <a:ext cx="4160808" cy="50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175E70-9D23-4CF2-B9A2-B9CAF147D2C7}"/>
              </a:ext>
            </a:extLst>
          </p:cNvPr>
          <p:cNvGrpSpPr/>
          <p:nvPr userDrawn="1"/>
        </p:nvGrpSpPr>
        <p:grpSpPr>
          <a:xfrm>
            <a:off x="5070224" y="2165229"/>
            <a:ext cx="6484347" cy="3562709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BF1D3A03-C473-4DFE-B639-58283FED2D3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2A69ED7-0178-4BF4-BDC3-BDB7364CB27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ED5B5F1A-8C05-4B85-99CD-05E6560DB9D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7D825F2A-D1EE-42D4-85F8-B967B3D0705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2F72EE9C-0AAF-4E57-A1F9-8BA73E6D023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6BA8559-C531-4DFE-A1F6-DFC7FDDD239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6F0A0FA0-4DB8-4CCF-B7C4-C45D5C856B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768628CF-53A4-4220-9A4E-38A67AEEF6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9CC4CFF0-C8D4-4701-BCC1-127782BB103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C9B20E79-B78C-4B0E-AB2A-3C3CF7D8B9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C9637DFE-D49E-4B60-A6B2-4A7AD2B238D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2163A538-743B-42EE-BD52-CD060CCBCC1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3048F72C-414C-49B1-9BF2-E35C25D02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0884" y="2342075"/>
            <a:ext cx="477566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F2534BEC-DD80-4A25-9476-43EA4EDF2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72860"/>
            <a:ext cx="4160809" cy="19927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A9686A-3F53-4613-8C62-16C0DCDDBD45}"/>
              </a:ext>
            </a:extLst>
          </p:cNvPr>
          <p:cNvSpPr/>
          <p:nvPr userDrawn="1"/>
        </p:nvSpPr>
        <p:spPr>
          <a:xfrm>
            <a:off x="3786996" y="1397480"/>
            <a:ext cx="7142672" cy="406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15CB0D-1B6C-4DFA-B150-C1C7D61A8C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8000" y="1990185"/>
            <a:ext cx="533400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917F44E-7F02-4D1D-A60C-44734796D4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74477" y="1990185"/>
            <a:ext cx="2975825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BEEC00-0007-44FF-9EF0-3340274CD29F}"/>
              </a:ext>
            </a:extLst>
          </p:cNvPr>
          <p:cNvSpPr/>
          <p:nvPr userDrawn="1"/>
        </p:nvSpPr>
        <p:spPr>
          <a:xfrm>
            <a:off x="0" y="0"/>
            <a:ext cx="7039155" cy="3640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B9C75F8-627C-444D-B7CC-9520AC29BD9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81E23-EDEA-4D74-AFFC-5BF9369F7B7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0CD8860-A141-4FF5-897D-FF88A535781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C996717-40BD-44EC-8520-312BBE2CA31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BA340E-4C4B-4B9A-AAEF-568BF36C2F8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EB244D-023E-4F95-A10F-B6B2D52E1F5B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2D85108-6C4A-4EF2-85C9-A0A45E054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4F8F920-2344-4B56-8732-344A40AEF50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35978" y="1288869"/>
            <a:ext cx="4423955" cy="2499360"/>
          </a:xfrm>
          <a:custGeom>
            <a:avLst/>
            <a:gdLst>
              <a:gd name="connsiteX0" fmla="*/ 0 w 4423955"/>
              <a:gd name="connsiteY0" fmla="*/ 0 h 2499360"/>
              <a:gd name="connsiteX1" fmla="*/ 4423955 w 4423955"/>
              <a:gd name="connsiteY1" fmla="*/ 0 h 2499360"/>
              <a:gd name="connsiteX2" fmla="*/ 4423955 w 4423955"/>
              <a:gd name="connsiteY2" fmla="*/ 2499360 h 2499360"/>
              <a:gd name="connsiteX3" fmla="*/ 0 w 4423955"/>
              <a:gd name="connsiteY3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955" h="2499360">
                <a:moveTo>
                  <a:pt x="0" y="0"/>
                </a:moveTo>
                <a:lnTo>
                  <a:pt x="4423955" y="0"/>
                </a:lnTo>
                <a:lnTo>
                  <a:pt x="4423955" y="2499360"/>
                </a:lnTo>
                <a:lnTo>
                  <a:pt x="0" y="2499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19950F4E-DC35-47C0-AF03-10B1738755F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327842" y="606888"/>
            <a:ext cx="9403987" cy="2079327"/>
            <a:chOff x="-69132" y="2242071"/>
            <a:chExt cx="5056321" cy="2079327"/>
          </a:xfrm>
        </p:grpSpPr>
        <p:sp>
          <p:nvSpPr>
            <p:cNvPr id="8" name="TextBox 7">
              <a:hlinkClick r:id="rId2"/>
              <a:extLst>
                <a:ext uri="{FF2B5EF4-FFF2-40B4-BE49-F238E27FC236}">
                  <a16:creationId xmlns:a16="http://schemas.microsoft.com/office/drawing/2014/main" id="{6AA9D6BC-07CF-4258-9C38-59CE69CFCC8E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148600" y="2242071"/>
              <a:ext cx="4838589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ar-DZ" altLang="ko-KR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مدخل لوسائل الاعلام والاتصال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-69132" y="3388334"/>
              <a:ext cx="452955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1A94EB18-56FD-424D-A0AA-1D17E8496CA2}"/>
              </a:ext>
            </a:extLst>
          </p:cNvPr>
          <p:cNvSpPr txBox="1"/>
          <p:nvPr/>
        </p:nvSpPr>
        <p:spPr>
          <a:xfrm>
            <a:off x="1864904" y="5793089"/>
            <a:ext cx="84242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ar-DZ" altLang="ko-KR" sz="3600" b="1" dirty="0">
                <a:latin typeface="Sakkal Majalla" pitchFamily="2" charset="-78"/>
                <a:cs typeface="Sakkal Majalla" pitchFamily="2" charset="-78"/>
              </a:rPr>
              <a:t>أ.فاطمة </a:t>
            </a:r>
            <a:r>
              <a:rPr lang="ar-DZ" altLang="ko-KR" sz="3600" b="1" dirty="0" err="1">
                <a:latin typeface="Sakkal Majalla" pitchFamily="2" charset="-78"/>
                <a:cs typeface="Sakkal Majalla" pitchFamily="2" charset="-78"/>
              </a:rPr>
              <a:t>طيفور</a:t>
            </a:r>
            <a:r>
              <a:rPr lang="ar-DZ" altLang="ko-KR" sz="3600" b="1" dirty="0">
                <a:latin typeface="Sakkal Majalla" pitchFamily="2" charset="-78"/>
                <a:cs typeface="Sakkal Majalla" pitchFamily="2" charset="-78"/>
              </a:rPr>
              <a:t>/2024-2025</a:t>
            </a:r>
            <a:endParaRPr lang="ko-KR" altLang="en-US" sz="5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430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السياق العام لهاته المرحلة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184731" y="1791494"/>
            <a:ext cx="11885349" cy="206210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multiplicity of political ideologies and consequently media ideologies.</a:t>
            </a:r>
            <a:b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b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35281" y="2655094"/>
            <a:ext cx="10964090" cy="1049518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مثال الحزب الشيوعي</a:t>
            </a:r>
            <a:r>
              <a:rPr lang="ar-DZ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Al </a:t>
            </a:r>
            <a:r>
              <a:rPr lang="en-US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Hourya</a:t>
            </a:r>
            <a:r>
              <a:rPr lang="en-US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en-US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Libert</a:t>
            </a:r>
            <a:r>
              <a:rPr lang="fr-FR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é</a:t>
            </a:r>
            <a:r>
              <a:rPr lang="ar-DZ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ar-DZ" altLang="ko-KR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integration of members of the Algerian Democratic Union for the Declaration and the Association of Muslim Scholars into the activities of the Front</a:t>
            </a:r>
            <a:r>
              <a:rPr kumimoji="0" lang="ar-DZ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General Union of Algerian Workers</a:t>
            </a:r>
            <a:b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ar-DZ" altLang="en-US" sz="4400" dirty="0">
              <a:latin typeface="Arial" panose="020B0604020202020204" pitchFamily="34" charset="0"/>
            </a:endParaRPr>
          </a:p>
          <a:p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ar-DZ" altLang="ko-K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DZ" altLang="ko-K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DZ" altLang="ko-K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DZ" altLang="ko-K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*الاتحاد العام للعمال الجزائريين 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3754934"/>
      </p:ext>
    </p:extLst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السياق العام لهاته المرحلة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1886857" y="1791494"/>
            <a:ext cx="923108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تعدد الايديولوجيات السياسية وبالتالي الاعلامية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2162629" y="2655094"/>
            <a:ext cx="9136741" cy="212365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مثال الحزب الشيوعي</a:t>
            </a:r>
            <a:r>
              <a:rPr lang="ar-DZ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Al </a:t>
            </a:r>
            <a:r>
              <a:rPr lang="en-US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Hourya</a:t>
            </a:r>
            <a:r>
              <a:rPr lang="en-US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en-US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Libert</a:t>
            </a:r>
            <a:r>
              <a:rPr lang="fr-FR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é</a:t>
            </a:r>
            <a:r>
              <a:rPr lang="ar-DZ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ar-DZ" altLang="ko-KR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انصهار اعضاء الاتحاد الديمقراطي للبيان الجزائري وجمعية العلماء المسلمين في نشاط الجبهة 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اتجاهات الصحافة 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1886857" y="1791494"/>
            <a:ext cx="9231085" cy="144655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الصحافة </a:t>
            </a:r>
            <a:r>
              <a:rPr lang="ar-DZ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السرية:</a:t>
            </a:r>
            <a:endParaRPr lang="ar-DZ" altLang="ko-KR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المنشورات/المناشير </a:t>
            </a:r>
            <a:r>
              <a:rPr lang="ar-DZ" altLang="ko-KR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الضرفية</a:t>
            </a: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altLang="ko-KR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التجنيدية</a:t>
            </a: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والدعائية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جريدة المقاومة الجزائرية  1955-1957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صالح الونشي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فرنسا-1955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صدر منها فقط ثلاث اعداد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Flèche gauche 21"/>
          <p:cNvSpPr/>
          <p:nvPr/>
        </p:nvSpPr>
        <p:spPr>
          <a:xfrm>
            <a:off x="7917542" y="4709886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1335314" y="4528457"/>
            <a:ext cx="6458857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36 عدد بقيادة محمد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بوضياف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831942" y="4434114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صدرت في المغرب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8839199" y="5486400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صدرت في تونس</a:t>
            </a:r>
          </a:p>
        </p:txBody>
      </p:sp>
      <p:sp>
        <p:nvSpPr>
          <p:cNvPr id="25" name="Flèche gauche 24"/>
          <p:cNvSpPr/>
          <p:nvPr/>
        </p:nvSpPr>
        <p:spPr>
          <a:xfrm>
            <a:off x="7953827" y="5805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1270000" y="5624286"/>
            <a:ext cx="6458857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فريق 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(محمد الميلي، عبد الرزاق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شنتوف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....)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8" grpId="0" build="allAtOnce" animBg="1"/>
      <p:bldP spid="2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جريدة المجاهد 1956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جبهة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التحريرالوطني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العاصمة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ظهرت باللغتين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Flèche gauche 21"/>
          <p:cNvSpPr/>
          <p:nvPr/>
        </p:nvSpPr>
        <p:spPr>
          <a:xfrm>
            <a:off x="7917542" y="4709886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1335314" y="4528457"/>
            <a:ext cx="6458857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نشريات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سياسية موضوعية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831942" y="4434114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صدرت في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تيطوان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8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جريدة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الشغيل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الجزائري (</a:t>
            </a:r>
            <a:r>
              <a:rPr lang="fr-FR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l’ouvrier </a:t>
            </a:r>
            <a:r>
              <a:rPr lang="fr-FR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algerien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)- 1956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جبهة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التحريرالوطني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الاتحاد العام للعمال الجزائريين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ظهرت باللغتين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807725" y="4434114"/>
            <a:ext cx="815930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تنقلت بين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تونس 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/ الجزائر/ فرنسا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8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اتجاهات الصحافة 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1886857" y="1791494"/>
            <a:ext cx="9231085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ar-DZ" altLang="ko-KR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2.الصحافة </a:t>
            </a:r>
            <a:r>
              <a:rPr lang="ar-DZ" altLang="ko-KR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الثورية:</a:t>
            </a:r>
            <a:endParaRPr lang="ar-DZ" altLang="ko-KR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50" name="AutoShape 2" descr="خريطة الجزائر تبين تقسيم الولايات وفقا لمؤتمر الصومام 19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877327" y="0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1.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الاوراس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: الوطن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877327" y="1053152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2.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الشمال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القسنطيني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: الجبل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877327" y="2076734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3.العاصمة: النهضة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877327" y="3250442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4.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القبائل:  حرب العصابات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4" name="Picture 6" descr="خريطة الجزائر والتقسيمات العسكري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33" y="0"/>
            <a:ext cx="7656394" cy="6578221"/>
          </a:xfrm>
          <a:prstGeom prst="rect">
            <a:avLst/>
          </a:prstGeom>
          <a:noFill/>
        </p:spPr>
      </p:pic>
      <p:sp>
        <p:nvSpPr>
          <p:cNvPr id="18" name="Rectangle à coins arrondis 17"/>
          <p:cNvSpPr/>
          <p:nvPr/>
        </p:nvSpPr>
        <p:spPr>
          <a:xfrm>
            <a:off x="8877327" y="4330889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5.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وهران: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التيطري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877327" y="5490949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6.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الصحراء: صدى الجبال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3" grpId="0" build="p" animBg="1"/>
      <p:bldP spid="14" grpId="0" build="p" animBg="1"/>
      <p:bldP spid="15" grpId="0" build="p" animBg="1"/>
      <p:bldP spid="18" grpId="0" build="p" animBg="1"/>
      <p:bldP spid="2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126122" y="666637"/>
            <a:ext cx="692856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الموقف الفرنسي من الصحافة الثورية 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206171" y="3367314"/>
            <a:ext cx="9652001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توقيف كل الصحافة الجزائرية المؤيدة للثورة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177144" y="2344056"/>
            <a:ext cx="965925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اصدار نسخ مزورة من بعض الصحف الجزائرية لتضليل الرأي العام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249715" y="4499428"/>
            <a:ext cx="9550400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اصدار الاحتلال لبعض الصحف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العربية 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(البرق، الجزائري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256971" y="5479142"/>
            <a:ext cx="9652001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تفجير 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المطابع </a:t>
            </a:r>
            <a:r>
              <a:rPr lang="ar-D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(البصائر من طرف منظمة </a:t>
            </a:r>
            <a:r>
              <a:rPr lang="fr-FR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O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A</a:t>
            </a:r>
            <a:r>
              <a:rPr lang="fr-FR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S</a:t>
            </a:r>
            <a:r>
              <a:rPr lang="ar-DZ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r>
              <a:rPr lang="fr-FR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 build="p" animBg="1"/>
      <p:bldP spid="14" grpId="0" build="p" animBg="1"/>
      <p:bldP spid="15" grpId="0" build="p" animBg="1"/>
      <p:bldP spid="1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55600" y="666637"/>
            <a:ext cx="11502572" cy="563231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French stance on revolutionary journalism</a:t>
            </a:r>
            <a:endParaRPr lang="ar-DZ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Arial" panose="020B0604020202020204" pitchFamily="34" charset="0"/>
              </a:rPr>
              <a:t>Issuing counterfeit copies of some Algerian newspapers to mislead public opinion</a:t>
            </a:r>
            <a:br>
              <a:rPr lang="en-US" altLang="en-US" sz="4000" dirty="0">
                <a:latin typeface="Arial" panose="020B0604020202020204" pitchFamily="34" charset="0"/>
              </a:rPr>
            </a:br>
            <a:br>
              <a:rPr lang="en-US" altLang="en-US" sz="4000" dirty="0">
                <a:latin typeface="Arial" panose="020B0604020202020204" pitchFamily="34" charset="0"/>
              </a:rPr>
            </a:br>
            <a:endParaRPr lang="en-US" altLang="en-US" sz="4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b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47041" y="3367314"/>
            <a:ext cx="11411132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DZ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DZ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The suspension of all Algerian press supporting the revolution</a:t>
            </a:r>
            <a:b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47042" y="4660536"/>
            <a:ext cx="11013438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The occupation's issuance of some Arabic newspapers (Al-</a:t>
            </a:r>
            <a:r>
              <a:rPr lang="en-US" alt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Barq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, Al-</a:t>
            </a:r>
            <a:r>
              <a:rPr lang="en-US" alt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Jazairi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b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57200" y="6030686"/>
            <a:ext cx="11299372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</a:rPr>
              <a:t>The bombing of the printing presses (the insights from the OAS organization)</a:t>
            </a:r>
            <a:b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 build="p" animBg="1"/>
      <p:bldP spid="15" grpId="0" build="p" animBg="1"/>
      <p:bldP spid="1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2E8406-E476-4FCC-87EB-2286510252EB}"/>
              </a:ext>
            </a:extLst>
          </p:cNvPr>
          <p:cNvSpPr txBox="1"/>
          <p:nvPr/>
        </p:nvSpPr>
        <p:spPr>
          <a:xfrm>
            <a:off x="156755" y="2064987"/>
            <a:ext cx="11835764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DZ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المحاضــــــــــــرة السادسة</a:t>
            </a:r>
            <a:endParaRPr lang="en-US" altLang="ko-K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DZ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مرحلة الصحافة الثورية التحريرية 1953-1962</a:t>
            </a:r>
            <a:endParaRPr lang="en-US" sz="4400" dirty="0"/>
          </a:p>
          <a:p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1481956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محـــــــــــــــــــــــــــــــــــــــــــاور المحاضـــــــــــــــــــــــــــــرة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2863380" y="2112819"/>
            <a:ext cx="7325651" cy="1509853"/>
            <a:chOff x="5481024" y="798302"/>
            <a:chExt cx="2716240" cy="15098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144655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السياق العام لهاته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212416" y="798302"/>
              <a:ext cx="53536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">
            <a:extLst>
              <a:ext uri="{FF2B5EF4-FFF2-40B4-BE49-F238E27FC236}">
                <a16:creationId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2770496" y="3165104"/>
            <a:ext cx="6287494" cy="890802"/>
            <a:chOff x="5758868" y="740244"/>
            <a:chExt cx="3720424" cy="890802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758868" y="861605"/>
              <a:ext cx="2858058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اتجاهات الصحافة الثورية  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8395539" y="740244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">
            <a:extLst>
              <a:ext uri="{FF2B5EF4-FFF2-40B4-BE49-F238E27FC236}">
                <a16:creationId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2544066" y="4478648"/>
            <a:ext cx="6214258" cy="1669510"/>
            <a:chOff x="5481025" y="638645"/>
            <a:chExt cx="3260126" cy="1669510"/>
          </a:xfrm>
        </p:grpSpPr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5" y="861605"/>
              <a:ext cx="2716240" cy="144655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ar-DZ" altLang="ko-KR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الموقف الفرنسي من الصحافة الثورية 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8212493" y="638645"/>
              <a:ext cx="528658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ar-DZ" altLang="ko-KR" sz="44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السياق العام لهاته المرحلة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077029" y="1791494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احداث ماي 1945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113314" y="2829266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صدور بيان اول نوفمبر 1954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185887" y="3816237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صدور ميثاق </a:t>
            </a:r>
            <a:r>
              <a:rPr lang="ar-DZ" altLang="ko-KR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الصومام</a:t>
            </a: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1956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316514" y="4832237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اضراب الطلبة الجزائريين 19 ماي 1956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السياق العام لهاته المرحلة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680721" y="1791494"/>
            <a:ext cx="10437222" cy="212365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Events of May 1945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680720" y="2829266"/>
            <a:ext cx="10473507" cy="280076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issuance of the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Soummam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Charter 1956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548641" y="3816237"/>
            <a:ext cx="10678160" cy="550920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issuance of the November 1, 1954 statement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strike of Algerian students on May 19, 1956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4439"/>
      </p:ext>
    </p:extLst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السياق العام لهاته المرحلة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077029" y="1791494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اعلاميا: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258457" y="2655094"/>
            <a:ext cx="8040913" cy="144655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توقف معظم الصحف الجزائرية عن </a:t>
            </a:r>
            <a:r>
              <a:rPr lang="ar-DZ" altLang="ko-KR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الصدور </a:t>
            </a: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(منشورات </a:t>
            </a:r>
            <a:r>
              <a:rPr lang="ar-DZ" altLang="ko-KR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مصالي</a:t>
            </a: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altLang="ko-KR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الحاج )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171371" y="3917836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بقاء صدور الصحف الفرنسية في الجزائر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142344" y="4527437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صدور ميثاق </a:t>
            </a:r>
            <a:r>
              <a:rPr lang="ar-DZ" altLang="ko-KR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الصومام</a:t>
            </a:r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1956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السياق العام لهاته المرحلة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184731" y="1791494"/>
            <a:ext cx="10933211" cy="17543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media context</a:t>
            </a:r>
            <a:b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b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6161" y="2655094"/>
            <a:ext cx="10933210" cy="280076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 Algerian newspapers ceased publication (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Messali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Hadj's publications).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589281" y="3917836"/>
            <a:ext cx="10623004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continued publication of French newspapers in Algeria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issuance of the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Soummam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Charter 1956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1223"/>
      </p:ext>
    </p:extLst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اهم الصحف التي اصدرها </a:t>
            </a:r>
            <a:r>
              <a:rPr lang="ar-DZ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مصالي</a:t>
            </a:r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الحاج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161143"/>
            <a:ext cx="9069614" cy="499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السياق العام لهاته المرحلة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1886857" y="1791494"/>
            <a:ext cx="923108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تعدد الايديولوجيات السياسية وبالتالي الاعلامية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2162629" y="2655094"/>
            <a:ext cx="9136741" cy="280076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مثال الحزب الشيوعي</a:t>
            </a:r>
            <a:r>
              <a:rPr lang="ar-DZ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Al </a:t>
            </a:r>
            <a:r>
              <a:rPr lang="en-US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Hourya</a:t>
            </a:r>
            <a:r>
              <a:rPr lang="en-US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en-US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Libert</a:t>
            </a:r>
            <a:r>
              <a:rPr lang="fr-FR" altLang="ko-KR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é</a:t>
            </a:r>
            <a:r>
              <a:rPr lang="ar-DZ" altLang="ko-KR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ar-DZ" altLang="ko-KR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* انصهار اعضاء الاتحاد الديمقراطي للبيان الجزائري وجمعية العلماء المسلمين في نشاط الجبهة </a:t>
            </a:r>
          </a:p>
          <a:p>
            <a:pPr algn="r" rtl="1"/>
            <a:r>
              <a:rPr lang="ar-DZ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*الاتحاد العام للعمال الجزائريين 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ransition>
    <p:split/>
  </p:transition>
</p:sld>
</file>

<file path=ppt/theme/theme1.xml><?xml version="1.0" encoding="utf-8"?>
<a:theme xmlns:a="http://schemas.openxmlformats.org/drawingml/2006/main" name="Cover and End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8C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5667</TotalTime>
  <Words>543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Sakkal Majalla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CONFORT TECH</cp:lastModifiedBy>
  <cp:revision>140</cp:revision>
  <dcterms:created xsi:type="dcterms:W3CDTF">2020-01-20T05:08:25Z</dcterms:created>
  <dcterms:modified xsi:type="dcterms:W3CDTF">2026-04-11T21:46:21Z</dcterms:modified>
</cp:coreProperties>
</file>